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04" r:id="rId2"/>
    <p:sldId id="476" r:id="rId3"/>
    <p:sldId id="454" r:id="rId4"/>
    <p:sldId id="477" r:id="rId5"/>
    <p:sldId id="478" r:id="rId6"/>
    <p:sldId id="468" r:id="rId7"/>
    <p:sldId id="470" r:id="rId8"/>
    <p:sldId id="471" r:id="rId9"/>
    <p:sldId id="287" r:id="rId10"/>
    <p:sldId id="472" r:id="rId11"/>
    <p:sldId id="474" r:id="rId12"/>
    <p:sldId id="475" r:id="rId13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" id="{A447E7AA-0A6D-C243-892A-E519789470E0}">
          <p14:sldIdLst>
            <p14:sldId id="304"/>
          </p14:sldIdLst>
        </p14:section>
        <p14:section name="Inhalt" id="{357E8684-5D5D-2A49-A887-8A4A91CF07A3}">
          <p14:sldIdLst>
            <p14:sldId id="476"/>
            <p14:sldId id="454"/>
            <p14:sldId id="477"/>
            <p14:sldId id="478"/>
            <p14:sldId id="468"/>
            <p14:sldId id="470"/>
            <p14:sldId id="471"/>
            <p14:sldId id="287"/>
            <p14:sldId id="472"/>
            <p14:sldId id="474"/>
            <p14:sldId id="4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23" userDrawn="1">
          <p15:clr>
            <a:srgbClr val="A4A3A4"/>
          </p15:clr>
        </p15:guide>
        <p15:guide id="4" pos="3787" userDrawn="1">
          <p15:clr>
            <a:srgbClr val="A4A3A4"/>
          </p15:clr>
        </p15:guide>
        <p15:guide id="5" pos="181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B6C6"/>
    <a:srgbClr val="14387F"/>
    <a:srgbClr val="6F67A0"/>
    <a:srgbClr val="8A8A8A"/>
    <a:srgbClr val="9F9F9F"/>
    <a:srgbClr val="ED6C6E"/>
    <a:srgbClr val="163771"/>
    <a:srgbClr val="0B1C3B"/>
    <a:srgbClr val="F5B630"/>
    <a:srgbClr val="91C3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660"/>
  </p:normalViewPr>
  <p:slideViewPr>
    <p:cSldViewPr snapToGrid="0" showGuides="1">
      <p:cViewPr varScale="1">
        <p:scale>
          <a:sx n="84" d="100"/>
          <a:sy n="84" d="100"/>
        </p:scale>
        <p:origin x="732" y="64"/>
      </p:cViewPr>
      <p:guideLst>
        <p:guide orient="horz" pos="1620"/>
        <p:guide pos="2880"/>
        <p:guide orient="horz" pos="123"/>
        <p:guide pos="3787"/>
        <p:guide pos="1814"/>
      </p:guideLst>
    </p:cSldViewPr>
  </p:slideViewPr>
  <p:outlineViewPr>
    <p:cViewPr>
      <p:scale>
        <a:sx n="33" d="100"/>
        <a:sy n="33" d="100"/>
      </p:scale>
      <p:origin x="0" y="-21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357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1C068-BC06-4B43-BD32-5D27AF894041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6B1EE-7210-4B30-AE9F-0F8810ADE5F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03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C4E33-978D-47E6-8096-DEDA8B66B8FD}" type="datetimeFigureOut">
              <a:rPr lang="de-DE" smtClean="0"/>
              <a:pPr/>
              <a:t>22.11.2023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73AED-C50C-4259-860C-200724DC01F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6199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C32E8EB-2E17-9941-1CFC-79C45E2BAF87}"/>
              </a:ext>
            </a:extLst>
          </p:cNvPr>
          <p:cNvSpPr/>
          <p:nvPr userDrawn="1"/>
        </p:nvSpPr>
        <p:spPr>
          <a:xfrm>
            <a:off x="6752231" y="4290576"/>
            <a:ext cx="2129803" cy="711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D55AED7-2E08-09F4-52F8-A7F02FB5F537}"/>
              </a:ext>
            </a:extLst>
          </p:cNvPr>
          <p:cNvSpPr>
            <a:spLocks/>
          </p:cNvSpPr>
          <p:nvPr userDrawn="1"/>
        </p:nvSpPr>
        <p:spPr>
          <a:xfrm>
            <a:off x="-8465" y="208721"/>
            <a:ext cx="8890499" cy="3973811"/>
          </a:xfrm>
          <a:prstGeom prst="rect">
            <a:avLst/>
          </a:prstGeom>
          <a:gradFill>
            <a:gsLst>
              <a:gs pos="0">
                <a:srgbClr val="163771"/>
              </a:gs>
              <a:gs pos="100000">
                <a:srgbClr val="0B1C3B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7A67837-6C6D-1089-D946-FE056B997F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926608"/>
            <a:ext cx="6364223" cy="63611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5373" y="1620449"/>
            <a:ext cx="1481794" cy="368750"/>
          </a:xfrm>
          <a:solidFill>
            <a:schemeClr val="bg1"/>
          </a:solidFill>
        </p:spPr>
        <p:txBody>
          <a:bodyPr wrap="none" tIns="36000" bIns="0" anchor="b" anchorCtr="0">
            <a:spAutoFit/>
          </a:bodyPr>
          <a:lstStyle>
            <a:lvl1pPr algn="l">
              <a:defRPr sz="2400">
                <a:ln>
                  <a:noFill/>
                </a:ln>
                <a:solidFill>
                  <a:srgbClr val="163771"/>
                </a:solidFill>
              </a:defRPr>
            </a:lvl1pPr>
          </a:lstStyle>
          <a:p>
            <a:r>
              <a:rPr lang="de-DE" dirty="0"/>
              <a:t>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9876" y="2947366"/>
            <a:ext cx="3389916" cy="276999"/>
          </a:xfrm>
          <a:prstGeom prst="rect">
            <a:avLst/>
          </a:prstGeom>
        </p:spPr>
        <p:txBody>
          <a:bodyPr lIns="0" anchor="t">
            <a:spAutoFit/>
          </a:bodyPr>
          <a:lstStyle>
            <a:lvl1pPr marL="0" indent="0" algn="l">
              <a:buNone/>
              <a:defRPr sz="12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DE5F92A5-2197-D183-724D-C5DF18C1FD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649" y="2079712"/>
            <a:ext cx="1941557" cy="405683"/>
          </a:xfrm>
          <a:solidFill>
            <a:schemeClr val="bg1"/>
          </a:solidFill>
        </p:spPr>
        <p:txBody>
          <a:bodyPr wrap="none" tIns="0" bIns="36000" anchor="t" anchorCtr="0">
            <a:spAutoFit/>
          </a:bodyPr>
          <a:lstStyle>
            <a:lvl1pPr>
              <a:defRPr sz="2400" b="1">
                <a:solidFill>
                  <a:srgbClr val="163771"/>
                </a:solidFill>
              </a:defRPr>
            </a:lvl1pPr>
          </a:lstStyle>
          <a:p>
            <a:pPr lvl="0"/>
            <a:r>
              <a:rPr lang="de-DE" dirty="0"/>
              <a:t>TITELFOLIE</a:t>
            </a: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643CC364-4E9C-C7CA-4F47-25C2331523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9876" y="4302954"/>
            <a:ext cx="2786063" cy="631825"/>
          </a:xfrm>
        </p:spPr>
        <p:txBody>
          <a:bodyPr lIns="0" rIns="90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900">
                <a:latin typeface="+mj-lt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Name</a:t>
            </a:r>
            <a:br>
              <a:rPr lang="de-DE" dirty="0"/>
            </a:br>
            <a:r>
              <a:rPr lang="de-DE" dirty="0"/>
              <a:t>Abteilung</a:t>
            </a:r>
            <a:br>
              <a:rPr lang="de-DE" dirty="0"/>
            </a:br>
            <a:r>
              <a:rPr lang="de-DE" dirty="0"/>
              <a:t>Position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7D93ED1E-7738-7C3C-0356-F643FBF836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" r="353"/>
          <a:stretch/>
        </p:blipFill>
        <p:spPr>
          <a:xfrm>
            <a:off x="8041505" y="4430711"/>
            <a:ext cx="946020" cy="43115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33EFB39F-01D4-F149-F5A3-9A5F5700B2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442" y="4434510"/>
            <a:ext cx="1084218" cy="435779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7729E970-BEA7-70D9-77E6-6ECF5EA6EA7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231" y="4290577"/>
            <a:ext cx="1252703" cy="71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381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89503" y="4913480"/>
            <a:ext cx="3086100" cy="108000"/>
          </a:xfrm>
        </p:spPr>
        <p:txBody>
          <a:bodyPr/>
          <a:lstStyle/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3A8C604-F187-1436-2FE5-3CFD5D32B6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313" y="617182"/>
            <a:ext cx="1422482" cy="296029"/>
          </a:xfrm>
          <a:solidFill>
            <a:schemeClr val="bg1"/>
          </a:solidFill>
        </p:spPr>
        <p:txBody>
          <a:bodyPr wrap="none" tIns="72000" bIns="36000" anchor="b" anchorCtr="1">
            <a:spAutoFit/>
          </a:bodyPr>
          <a:lstStyle>
            <a:lvl1pPr algn="l">
              <a:defRPr sz="1350" b="1">
                <a:ln>
                  <a:noFill/>
                </a:ln>
                <a:solidFill>
                  <a:srgbClr val="163771"/>
                </a:solidFill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959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73E608B6-E36C-EDF2-D523-0AE336F0264B}"/>
              </a:ext>
            </a:extLst>
          </p:cNvPr>
          <p:cNvSpPr>
            <a:spLocks/>
          </p:cNvSpPr>
          <p:nvPr userDrawn="1"/>
        </p:nvSpPr>
        <p:spPr>
          <a:xfrm>
            <a:off x="-8465" y="208721"/>
            <a:ext cx="8890499" cy="3973811"/>
          </a:xfrm>
          <a:prstGeom prst="rect">
            <a:avLst/>
          </a:prstGeom>
          <a:gradFill>
            <a:gsLst>
              <a:gs pos="0">
                <a:srgbClr val="163771"/>
              </a:gs>
              <a:gs pos="100000">
                <a:srgbClr val="0B1C3B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89503" y="4913480"/>
            <a:ext cx="3086100" cy="108000"/>
          </a:xfrm>
        </p:spPr>
        <p:txBody>
          <a:bodyPr/>
          <a:lstStyle/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3A8C604-F187-1436-2FE5-3CFD5D32B6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313" y="617182"/>
            <a:ext cx="1422482" cy="296029"/>
          </a:xfrm>
          <a:solidFill>
            <a:schemeClr val="bg1"/>
          </a:solidFill>
        </p:spPr>
        <p:txBody>
          <a:bodyPr wrap="none" tIns="72000" bIns="36000" anchor="b" anchorCtr="1">
            <a:spAutoFit/>
          </a:bodyPr>
          <a:lstStyle>
            <a:lvl1pPr algn="l">
              <a:defRPr sz="1350" b="1">
                <a:ln>
                  <a:noFill/>
                </a:ln>
                <a:solidFill>
                  <a:srgbClr val="163771"/>
                </a:solidFill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4EFE155-810F-FC59-0008-A871681B53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-1936112"/>
            <a:ext cx="6364223" cy="636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167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9CF922F5-0E5F-1825-C1ED-B15EEA840458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163771"/>
              </a:gs>
              <a:gs pos="100000">
                <a:srgbClr val="0B1C3B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03A1D57-3279-0999-6A5C-A39C991729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-1936112"/>
            <a:ext cx="6364223" cy="6361118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83533" y="2089235"/>
            <a:ext cx="5976938" cy="646511"/>
          </a:xfrm>
          <a:noFill/>
        </p:spPr>
        <p:txBody>
          <a:bodyPr anchor="ctr" anchorCtr="0"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Zwischenfolie</a:t>
            </a:r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68D4F31-8915-95BC-D045-C10B857199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" r="1789"/>
          <a:stretch/>
        </p:blipFill>
        <p:spPr>
          <a:xfrm>
            <a:off x="7812430" y="4263653"/>
            <a:ext cx="1108584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01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9CF922F5-0E5F-1825-C1ED-B15EEA840458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163771"/>
              </a:gs>
              <a:gs pos="100000">
                <a:srgbClr val="0B1C3B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A57E7B5-D1B7-D6AD-F325-B7DD71BF5D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-1936112"/>
            <a:ext cx="6376884" cy="63611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83533" y="2089235"/>
            <a:ext cx="5976938" cy="646511"/>
          </a:xfrm>
          <a:noFill/>
        </p:spPr>
        <p:txBody>
          <a:bodyPr anchor="ctr" anchorCtr="0"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Zwischenfolie</a:t>
            </a:r>
            <a:endParaRPr lang="en-US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652F698-C65F-C02A-2FE5-26C7E2259B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" r="1789"/>
          <a:stretch/>
        </p:blipFill>
        <p:spPr>
          <a:xfrm>
            <a:off x="7812430" y="4263653"/>
            <a:ext cx="1108584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309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llbild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163806C-2562-C124-ABDD-97863B0518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3A7C2EC-D858-D076-4EA0-3C2412986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" r="1789"/>
          <a:stretch/>
        </p:blipFill>
        <p:spPr>
          <a:xfrm>
            <a:off x="7812430" y="4263653"/>
            <a:ext cx="1108584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09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en (Vollbild) oh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 hidden="1">
            <a:extLst>
              <a:ext uri="{FF2B5EF4-FFF2-40B4-BE49-F238E27FC236}">
                <a16:creationId xmlns:a16="http://schemas.microsoft.com/office/drawing/2014/main" id="{45EDBF8D-D379-97C2-0ECB-A76E097D04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CF922F5-0E5F-1825-C1ED-B15EEA840458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37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F25DF2F-F3A2-90AA-63E4-5106B615D6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" r="1789"/>
          <a:stretch/>
        </p:blipFill>
        <p:spPr>
          <a:xfrm>
            <a:off x="7812430" y="4263653"/>
            <a:ext cx="1108584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1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6B7EE4C7-750E-9D7B-E51A-12EC76472EE5}"/>
              </a:ext>
            </a:extLst>
          </p:cNvPr>
          <p:cNvSpPr>
            <a:spLocks/>
          </p:cNvSpPr>
          <p:nvPr userDrawn="1"/>
        </p:nvSpPr>
        <p:spPr>
          <a:xfrm>
            <a:off x="2" y="208722"/>
            <a:ext cx="8890499" cy="3881052"/>
          </a:xfrm>
          <a:prstGeom prst="rect">
            <a:avLst/>
          </a:prstGeom>
          <a:gradFill>
            <a:gsLst>
              <a:gs pos="0">
                <a:srgbClr val="163771"/>
              </a:gs>
              <a:gs pos="100000">
                <a:srgbClr val="0B1C3B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4765" y="2658059"/>
            <a:ext cx="3955775" cy="297656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Vorname Name</a:t>
            </a:r>
            <a:endParaRPr lang="en-US" dirty="0"/>
          </a:p>
        </p:txBody>
      </p:sp>
      <p:sp>
        <p:nvSpPr>
          <p:cNvPr id="8" name="Rechteck 7"/>
          <p:cNvSpPr/>
          <p:nvPr userDrawn="1"/>
        </p:nvSpPr>
        <p:spPr>
          <a:xfrm>
            <a:off x="854763" y="2414298"/>
            <a:ext cx="4168632" cy="4271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defTabSz="685800">
              <a:lnSpc>
                <a:spcPct val="90000"/>
              </a:lnSpc>
              <a:spcBef>
                <a:spcPct val="0"/>
              </a:spcBef>
              <a:buNone/>
            </a:pPr>
            <a:r>
              <a:rPr lang="de-DE" sz="900" b="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Ihr/e Ansprechpartner/in: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611D1D0-8821-28AF-F2BC-17D4B65CD6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5375" y="1620449"/>
            <a:ext cx="2371460" cy="368750"/>
          </a:xfrm>
          <a:solidFill>
            <a:schemeClr val="bg1"/>
          </a:solidFill>
        </p:spPr>
        <p:txBody>
          <a:bodyPr wrap="none" tIns="36000" anchor="b" anchorCtr="0">
            <a:spAutoFit/>
          </a:bodyPr>
          <a:lstStyle>
            <a:lvl1pPr algn="l">
              <a:defRPr sz="2400">
                <a:ln>
                  <a:noFill/>
                </a:ln>
                <a:solidFill>
                  <a:srgbClr val="163771"/>
                </a:solidFill>
              </a:defRPr>
            </a:lvl1pPr>
          </a:lstStyle>
          <a:p>
            <a:r>
              <a:rPr lang="de-DE" dirty="0"/>
              <a:t>VIELEN DANK!</a:t>
            </a:r>
            <a:endParaRPr lang="en-US" dirty="0"/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81BF8956-5A47-0E73-E088-D56AD8952D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4763" y="4370595"/>
            <a:ext cx="2376487" cy="573881"/>
          </a:xfrm>
        </p:spPr>
        <p:txBody>
          <a:bodyPr lIns="0"/>
          <a:lstStyle>
            <a:lvl1pPr>
              <a:lnSpc>
                <a:spcPts val="1140"/>
              </a:lnSpc>
              <a:defRPr/>
            </a:lvl1pPr>
            <a:lvl5pPr marL="469106" indent="0">
              <a:buNone/>
              <a:defRPr/>
            </a:lvl5pPr>
          </a:lstStyle>
          <a:p>
            <a:r>
              <a:rPr lang="de-DE" sz="825" dirty="0">
                <a:solidFill>
                  <a:schemeClr val="bg1">
                    <a:lumMod val="65000"/>
                  </a:schemeClr>
                </a:solidFill>
              </a:rPr>
              <a:t>Telefon</a:t>
            </a:r>
            <a:br>
              <a:rPr lang="de-DE" sz="825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de-DE" sz="825" dirty="0">
                <a:solidFill>
                  <a:schemeClr val="bg1">
                    <a:lumMod val="65000"/>
                  </a:schemeClr>
                </a:solidFill>
              </a:rPr>
              <a:t>Mobil</a:t>
            </a:r>
            <a:br>
              <a:rPr lang="de-DE" sz="825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de-DE" sz="825" dirty="0">
                <a:solidFill>
                  <a:schemeClr val="bg1">
                    <a:lumMod val="65000"/>
                  </a:schemeClr>
                </a:solidFill>
              </a:rPr>
              <a:t>web</a:t>
            </a:r>
          </a:p>
          <a:p>
            <a:pPr lvl="4"/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67A9F86-4FA3-4222-29C3-3CAE158ACE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4765" y="3112356"/>
            <a:ext cx="3319463" cy="332399"/>
          </a:xfrm>
          <a:noFill/>
        </p:spPr>
        <p:txBody>
          <a:bodyPr l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9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Funktion</a:t>
            </a:r>
            <a:br>
              <a:rPr lang="de-DE" dirty="0"/>
            </a:br>
            <a:r>
              <a:rPr lang="de-DE" dirty="0"/>
              <a:t>E-Mail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CD97DD1D-3E6F-29D7-9083-29F00C1CA375}"/>
              </a:ext>
            </a:extLst>
          </p:cNvPr>
          <p:cNvGrpSpPr/>
          <p:nvPr userDrawn="1"/>
        </p:nvGrpSpPr>
        <p:grpSpPr>
          <a:xfrm>
            <a:off x="5980868" y="4285169"/>
            <a:ext cx="3061642" cy="686395"/>
            <a:chOff x="5980868" y="4285169"/>
            <a:chExt cx="3061642" cy="686395"/>
          </a:xfrm>
        </p:grpSpPr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440F941E-A904-0C4F-9E4A-C4E1E481E70B}"/>
                </a:ext>
              </a:extLst>
            </p:cNvPr>
            <p:cNvGrpSpPr/>
            <p:nvPr userDrawn="1"/>
          </p:nvGrpSpPr>
          <p:grpSpPr>
            <a:xfrm>
              <a:off x="7224099" y="4285169"/>
              <a:ext cx="1818411" cy="686395"/>
              <a:chOff x="7224099" y="4285169"/>
              <a:chExt cx="1818411" cy="686395"/>
            </a:xfrm>
          </p:grpSpPr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53375C66-189C-5077-67C3-73B09E2B6352}"/>
                  </a:ext>
                </a:extLst>
              </p:cNvPr>
              <p:cNvSpPr/>
              <p:nvPr userDrawn="1"/>
            </p:nvSpPr>
            <p:spPr>
              <a:xfrm>
                <a:off x="7580376" y="4302954"/>
                <a:ext cx="1301658" cy="6318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14" name="Grafik 13">
                <a:extLst>
                  <a:ext uri="{FF2B5EF4-FFF2-40B4-BE49-F238E27FC236}">
                    <a16:creationId xmlns:a16="http://schemas.microsoft.com/office/drawing/2014/main" id="{B85C87FA-73DD-4794-0CF7-64048C54835A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7213"/>
              <a:stretch/>
            </p:blipFill>
            <p:spPr>
              <a:xfrm>
                <a:off x="7224099" y="4285169"/>
                <a:ext cx="1818411" cy="686395"/>
              </a:xfrm>
              <a:prstGeom prst="rect">
                <a:avLst/>
              </a:prstGeom>
            </p:spPr>
          </p:pic>
        </p:grpSp>
        <p:pic>
          <p:nvPicPr>
            <p:cNvPr id="10" name="Grafik 9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D29FFC10-8819-3597-C2B9-294FB23D92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0868" y="4424317"/>
              <a:ext cx="1034937" cy="415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1560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72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le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205AB763-082A-7EDF-E50A-266EEC759C6D}"/>
              </a:ext>
            </a:extLst>
          </p:cNvPr>
          <p:cNvSpPr txBox="1"/>
          <p:nvPr userDrawn="1"/>
        </p:nvSpPr>
        <p:spPr>
          <a:xfrm>
            <a:off x="568805" y="320484"/>
            <a:ext cx="8006391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000" dirty="0"/>
              <a:t>+++ keine Präsentationsfolie +++</a:t>
            </a:r>
          </a:p>
          <a:p>
            <a:endParaRPr lang="de-DE" sz="3600" dirty="0">
              <a:solidFill>
                <a:srgbClr val="27B6C6"/>
              </a:solidFill>
            </a:endParaRPr>
          </a:p>
          <a:p>
            <a:pPr algn="ctr"/>
            <a:r>
              <a:rPr lang="de-DE" sz="3600" b="1" dirty="0">
                <a:solidFill>
                  <a:srgbClr val="27B6C6"/>
                </a:solidFill>
              </a:rPr>
              <a:t>Zusatzlogos</a:t>
            </a:r>
          </a:p>
          <a:p>
            <a:pPr algn="ctr"/>
            <a:r>
              <a:rPr lang="de-DE" sz="1350" dirty="0"/>
              <a:t>für </a:t>
            </a:r>
            <a:r>
              <a:rPr lang="de-DE" sz="1350" dirty="0" err="1"/>
              <a:t>copy+paste</a:t>
            </a:r>
            <a:endParaRPr lang="de-DE" sz="135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CADAAAC-C03B-3F74-97BA-5990FCEC66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0223" y="4283544"/>
            <a:ext cx="1281716" cy="79373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AED30E7-5DCB-2BD4-34B0-5D34E0CCCA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077" y="4415410"/>
            <a:ext cx="1027556" cy="24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32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EF79B31D-B992-CE04-EEAF-88D08FE1DC4E}"/>
              </a:ext>
            </a:extLst>
          </p:cNvPr>
          <p:cNvSpPr/>
          <p:nvPr userDrawn="1"/>
        </p:nvSpPr>
        <p:spPr>
          <a:xfrm>
            <a:off x="6752231" y="4290576"/>
            <a:ext cx="2129803" cy="711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BE6EE171-F59E-1BEC-8294-0A2D5BD3B3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87656"/>
            <a:ext cx="8855075" cy="40195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5373" y="1620449"/>
            <a:ext cx="1481794" cy="367200"/>
          </a:xfrm>
          <a:solidFill>
            <a:schemeClr val="bg1"/>
          </a:solidFill>
        </p:spPr>
        <p:txBody>
          <a:bodyPr wrap="none" tIns="36000" bIns="0" anchor="b" anchorCtr="0">
            <a:spAutoFit/>
          </a:bodyPr>
          <a:lstStyle>
            <a:lvl1pPr algn="l">
              <a:defRPr sz="2400">
                <a:ln>
                  <a:noFill/>
                </a:ln>
                <a:solidFill>
                  <a:srgbClr val="163771"/>
                </a:solidFill>
              </a:defRPr>
            </a:lvl1pPr>
          </a:lstStyle>
          <a:p>
            <a:r>
              <a:rPr lang="de-DE" dirty="0"/>
              <a:t>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400" y="2948400"/>
            <a:ext cx="3389916" cy="276999"/>
          </a:xfrm>
          <a:prstGeom prst="rect">
            <a:avLst/>
          </a:prstGeom>
        </p:spPr>
        <p:txBody>
          <a:bodyPr lIns="0" anchor="t">
            <a:spAutoFit/>
          </a:bodyPr>
          <a:lstStyle>
            <a:lvl1pPr marL="0" indent="0" algn="l">
              <a:buNone/>
              <a:defRPr sz="12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DE5F92A5-2197-D183-724D-C5DF18C1FD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649" y="2079712"/>
            <a:ext cx="1941557" cy="405683"/>
          </a:xfrm>
          <a:solidFill>
            <a:schemeClr val="bg1"/>
          </a:solidFill>
        </p:spPr>
        <p:txBody>
          <a:bodyPr wrap="none" tIns="0" bIns="36000" anchor="t" anchorCtr="0">
            <a:spAutoFit/>
          </a:bodyPr>
          <a:lstStyle>
            <a:lvl1pPr>
              <a:defRPr sz="2400" b="1">
                <a:solidFill>
                  <a:srgbClr val="163771"/>
                </a:solidFill>
              </a:defRPr>
            </a:lvl1pPr>
          </a:lstStyle>
          <a:p>
            <a:pPr lvl="0"/>
            <a:r>
              <a:rPr lang="de-DE" dirty="0"/>
              <a:t>TITELFOLIE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A1C23BE-2C70-9176-8FF8-FED115F6E1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0400" y="4327626"/>
            <a:ext cx="2786063" cy="631825"/>
          </a:xfrm>
        </p:spPr>
        <p:txBody>
          <a:bodyPr lIns="0" rIns="90000" bIns="468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900">
                <a:latin typeface="+mj-lt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Name</a:t>
            </a:r>
            <a:br>
              <a:rPr lang="de-DE" dirty="0"/>
            </a:br>
            <a:r>
              <a:rPr lang="de-DE" dirty="0"/>
              <a:t>Abteilung</a:t>
            </a:r>
            <a:br>
              <a:rPr lang="de-DE" dirty="0"/>
            </a:br>
            <a:r>
              <a:rPr lang="de-DE" dirty="0"/>
              <a:t>Position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B34FF5F-4FFF-0457-223B-3AA0FEA17A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6"/>
          <a:stretch/>
        </p:blipFill>
        <p:spPr>
          <a:xfrm>
            <a:off x="6806019" y="4290577"/>
            <a:ext cx="1183979" cy="71114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52705B4-A93D-542A-84FA-B3C38FCD25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230" y="4434510"/>
            <a:ext cx="1084218" cy="43577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AC80E56-F441-6326-8590-BE9837CAED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" r="353"/>
          <a:stretch/>
        </p:blipFill>
        <p:spPr>
          <a:xfrm>
            <a:off x="8041505" y="4430711"/>
            <a:ext cx="946020" cy="43115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34305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8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73E608B6-E36C-EDF2-D523-0AE336F0264B}"/>
              </a:ext>
            </a:extLst>
          </p:cNvPr>
          <p:cNvSpPr>
            <a:spLocks/>
          </p:cNvSpPr>
          <p:nvPr userDrawn="1"/>
        </p:nvSpPr>
        <p:spPr>
          <a:xfrm>
            <a:off x="2" y="216176"/>
            <a:ext cx="8880387" cy="396864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89503" y="4913480"/>
            <a:ext cx="3086100" cy="108000"/>
          </a:xfrm>
        </p:spPr>
        <p:txBody>
          <a:bodyPr/>
          <a:lstStyle/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3A1C87-BA17-6189-664A-3C95C07777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559" y="1333268"/>
            <a:ext cx="1310272" cy="405102"/>
          </a:xfrm>
          <a:solidFill>
            <a:schemeClr val="bg1"/>
          </a:solidFill>
        </p:spPr>
        <p:txBody>
          <a:bodyPr wrap="none" tIns="36000" bIns="36000" anchor="b" anchorCtr="0">
            <a:spAutoFit/>
          </a:bodyPr>
          <a:lstStyle>
            <a:lvl1pPr algn="l">
              <a:defRPr sz="2400">
                <a:ln>
                  <a:noFill/>
                </a:ln>
                <a:solidFill>
                  <a:srgbClr val="163771"/>
                </a:solidFill>
              </a:defRPr>
            </a:lvl1pPr>
          </a:lstStyle>
          <a:p>
            <a:r>
              <a:rPr lang="de-DE" dirty="0"/>
              <a:t>Agenda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FC2A376-E344-ECC4-9964-8A9D4A2A08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5373" y="890167"/>
            <a:ext cx="3389916" cy="436352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 algn="l">
              <a:buNone/>
              <a:defRPr sz="1200" b="0">
                <a:solidFill>
                  <a:srgbClr val="16377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3644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311" y="1505779"/>
            <a:ext cx="6231837" cy="132344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89503" y="4913480"/>
            <a:ext cx="3086100" cy="108000"/>
          </a:xfrm>
        </p:spPr>
        <p:txBody>
          <a:bodyPr/>
          <a:lstStyle/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1956657-5A62-DF1A-CFD6-DE066738F3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313" y="617182"/>
            <a:ext cx="1422482" cy="296029"/>
          </a:xfrm>
          <a:solidFill>
            <a:srgbClr val="163771"/>
          </a:solidFill>
        </p:spPr>
        <p:txBody>
          <a:bodyPr wrap="none" tIns="72000" bIns="36000" anchor="b" anchorCtr="1">
            <a:spAutoFit/>
          </a:bodyPr>
          <a:lstStyle>
            <a:lvl1pPr algn="l">
              <a:defRPr sz="135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0483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_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D66FE59-8D1F-819A-3892-577D9BEC5344}"/>
              </a:ext>
            </a:extLst>
          </p:cNvPr>
          <p:cNvSpPr>
            <a:spLocks/>
          </p:cNvSpPr>
          <p:nvPr userDrawn="1"/>
        </p:nvSpPr>
        <p:spPr>
          <a:xfrm>
            <a:off x="2" y="216176"/>
            <a:ext cx="8880387" cy="39686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312" y="1511681"/>
            <a:ext cx="7325140" cy="19932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89503" y="4913480"/>
            <a:ext cx="3086100" cy="108000"/>
          </a:xfrm>
        </p:spPr>
        <p:txBody>
          <a:bodyPr/>
          <a:lstStyle/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0AAB916-9FFF-955F-4AD7-7822A44CEE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313" y="617182"/>
            <a:ext cx="1422482" cy="296029"/>
          </a:xfrm>
          <a:solidFill>
            <a:srgbClr val="163771"/>
          </a:solidFill>
        </p:spPr>
        <p:txBody>
          <a:bodyPr wrap="none" tIns="72000" bIns="36000" anchor="b" anchorCtr="1">
            <a:spAutoFit/>
          </a:bodyPr>
          <a:lstStyle>
            <a:lvl1pPr algn="l">
              <a:defRPr sz="135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997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314" y="1508013"/>
            <a:ext cx="3180523" cy="19932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89503" y="4913480"/>
            <a:ext cx="3086100" cy="108000"/>
          </a:xfrm>
        </p:spPr>
        <p:txBody>
          <a:bodyPr/>
          <a:lstStyle/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A712ED7-EDA1-5C9F-DE1F-ED8BD36A61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22766" y="208360"/>
            <a:ext cx="4463428" cy="3881438"/>
          </a:xfrm>
        </p:spPr>
        <p:txBody>
          <a:bodyPr/>
          <a:lstStyle/>
          <a:p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1ED880B-44AC-82D7-4050-7F518E6D5C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313" y="617182"/>
            <a:ext cx="1422482" cy="296029"/>
          </a:xfrm>
          <a:solidFill>
            <a:srgbClr val="163771"/>
          </a:solidFill>
        </p:spPr>
        <p:txBody>
          <a:bodyPr wrap="none" tIns="72000" bIns="36000" anchor="b" anchorCtr="1">
            <a:spAutoFit/>
          </a:bodyPr>
          <a:lstStyle>
            <a:lvl1pPr algn="l">
              <a:defRPr sz="135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291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A712ED7-EDA1-5C9F-DE1F-ED8BD36A61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208360"/>
            <a:ext cx="4567237" cy="3881438"/>
          </a:xfrm>
        </p:spPr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349" y="1386508"/>
            <a:ext cx="3180523" cy="19932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89503" y="4913480"/>
            <a:ext cx="3086100" cy="108000"/>
          </a:xfrm>
        </p:spPr>
        <p:txBody>
          <a:bodyPr/>
          <a:lstStyle/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558ADC1-0FCB-AC70-B297-BA2CFE67F4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68349" y="617182"/>
            <a:ext cx="1422482" cy="296029"/>
          </a:xfrm>
          <a:solidFill>
            <a:srgbClr val="163771"/>
          </a:solidFill>
        </p:spPr>
        <p:txBody>
          <a:bodyPr wrap="none" tIns="72000" bIns="36000" anchor="b" anchorCtr="1">
            <a:spAutoFit/>
          </a:bodyPr>
          <a:lstStyle>
            <a:lvl1pPr algn="l">
              <a:defRPr sz="135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982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16C30A0D-FB5D-B7FB-1CFD-7FFCAF9DE042}"/>
              </a:ext>
            </a:extLst>
          </p:cNvPr>
          <p:cNvSpPr>
            <a:spLocks/>
          </p:cNvSpPr>
          <p:nvPr userDrawn="1"/>
        </p:nvSpPr>
        <p:spPr>
          <a:xfrm>
            <a:off x="2" y="216176"/>
            <a:ext cx="8766313" cy="38810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314" y="1508013"/>
            <a:ext cx="3180523" cy="19932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89503" y="4913480"/>
            <a:ext cx="3086100" cy="108000"/>
          </a:xfrm>
        </p:spPr>
        <p:txBody>
          <a:bodyPr/>
          <a:lstStyle/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A712ED7-EDA1-5C9F-DE1F-ED8BD36A61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22766" y="208360"/>
            <a:ext cx="4463428" cy="3881438"/>
          </a:xfrm>
        </p:spPr>
        <p:txBody>
          <a:bodyPr/>
          <a:lstStyle/>
          <a:p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1ED880B-44AC-82D7-4050-7F518E6D5C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313" y="617182"/>
            <a:ext cx="1422482" cy="296029"/>
          </a:xfrm>
          <a:solidFill>
            <a:srgbClr val="163771"/>
          </a:solidFill>
        </p:spPr>
        <p:txBody>
          <a:bodyPr wrap="none" tIns="72000" bIns="36000" anchor="b" anchorCtr="1">
            <a:spAutoFit/>
          </a:bodyPr>
          <a:lstStyle>
            <a:lvl1pPr algn="l">
              <a:defRPr sz="135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4477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592A689-6435-43EF-564E-854C33DA40CD}"/>
              </a:ext>
            </a:extLst>
          </p:cNvPr>
          <p:cNvSpPr>
            <a:spLocks/>
          </p:cNvSpPr>
          <p:nvPr userDrawn="1"/>
        </p:nvSpPr>
        <p:spPr>
          <a:xfrm>
            <a:off x="2" y="216176"/>
            <a:ext cx="8766313" cy="38810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A712ED7-EDA1-5C9F-DE1F-ED8BD36A61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208360"/>
            <a:ext cx="4567237" cy="3881438"/>
          </a:xfrm>
        </p:spPr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349" y="1386508"/>
            <a:ext cx="3180523" cy="19932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89503" y="4913480"/>
            <a:ext cx="3086100" cy="108000"/>
          </a:xfrm>
        </p:spPr>
        <p:txBody>
          <a:bodyPr/>
          <a:lstStyle/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558ADC1-0FCB-AC70-B297-BA2CFE67F4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68349" y="617182"/>
            <a:ext cx="1422482" cy="296029"/>
          </a:xfrm>
          <a:solidFill>
            <a:srgbClr val="163771"/>
          </a:solidFill>
        </p:spPr>
        <p:txBody>
          <a:bodyPr wrap="none" tIns="72000" bIns="36000" anchor="b" anchorCtr="1">
            <a:spAutoFit/>
          </a:bodyPr>
          <a:lstStyle>
            <a:lvl1pPr algn="l">
              <a:defRPr sz="135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5596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7930" y="270003"/>
            <a:ext cx="8458200" cy="341257"/>
          </a:xfrm>
          <a:prstGeom prst="rect">
            <a:avLst/>
          </a:prstGeom>
        </p:spPr>
        <p:txBody>
          <a:bodyPr vert="horz" lIns="90000" tIns="0" rIns="90000" bIns="0" rtlCol="0" anchor="t" anchorCtr="0">
            <a:noAutofit/>
          </a:bodyPr>
          <a:lstStyle/>
          <a:p>
            <a:r>
              <a:rPr lang="de-DE" dirty="0"/>
              <a:t>TITELMASTERFORMAT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7930" y="4905899"/>
            <a:ext cx="30861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25" b="1">
                <a:solidFill>
                  <a:schemeClr val="tx1"/>
                </a:solidFill>
              </a:defRPr>
            </a:lvl1pPr>
          </a:lstStyle>
          <a:p>
            <a:fld id="{C14075F3-F5BF-419D-BE50-EBF9B68250F3}" type="slidenum">
              <a:rPr lang="de-DE" smtClean="0"/>
              <a:pPr/>
              <a:t>‹Nr.›</a:t>
            </a:fld>
            <a:r>
              <a:rPr lang="de-DE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37930" y="1221581"/>
            <a:ext cx="8458200" cy="2875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BFABC51-A51C-0779-BEA7-4B03EED8C00D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199" y="4451024"/>
            <a:ext cx="871140" cy="297010"/>
          </a:xfrm>
          <a:prstGeom prst="rect">
            <a:avLst/>
          </a:prstGeom>
        </p:spPr>
      </p:pic>
      <p:pic>
        <p:nvPicPr>
          <p:cNvPr id="3" name="Grafik 2" descr="Ein Bild, das Logo enthält.&#10;&#10;Automatisch generierte Beschreibung">
            <a:extLst>
              <a:ext uri="{FF2B5EF4-FFF2-40B4-BE49-F238E27FC236}">
                <a16:creationId xmlns:a16="http://schemas.microsoft.com/office/drawing/2014/main" id="{CE509CDA-E42F-45AC-D62C-67815F3B906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493" y="4462976"/>
            <a:ext cx="894857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1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8" r:id="rId2"/>
    <p:sldLayoutId id="2147483692" r:id="rId3"/>
    <p:sldLayoutId id="2147483662" r:id="rId4"/>
    <p:sldLayoutId id="2147483689" r:id="rId5"/>
    <p:sldLayoutId id="2147483690" r:id="rId6"/>
    <p:sldLayoutId id="2147483691" r:id="rId7"/>
    <p:sldLayoutId id="2147483709" r:id="rId8"/>
    <p:sldLayoutId id="2147483710" r:id="rId9"/>
    <p:sldLayoutId id="2147483693" r:id="rId10"/>
    <p:sldLayoutId id="2147483696" r:id="rId11"/>
    <p:sldLayoutId id="2147483664" r:id="rId12"/>
    <p:sldLayoutId id="2147483697" r:id="rId13"/>
    <p:sldLayoutId id="2147483694" r:id="rId14"/>
    <p:sldLayoutId id="2147483695" r:id="rId15"/>
    <p:sldLayoutId id="2147483683" r:id="rId16"/>
    <p:sldLayoutId id="2147483715" r:id="rId17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3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36922" indent="-136922" algn="l" defTabSz="1345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269081" indent="-132160" algn="l" defTabSz="1345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de-DE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469106" indent="-200025" algn="l" defTabSz="2345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>
          <a:tab pos="269081" algn="l"/>
        </a:tabLst>
        <a:defRPr lang="de-DE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73894" indent="-204788" algn="l" defTabSz="67389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>
          <a:tab pos="469106" algn="l"/>
        </a:tabLst>
        <a:defRPr lang="de-DE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8" userDrawn="1">
          <p15:clr>
            <a:srgbClr val="F26B43"/>
          </p15:clr>
        </p15:guide>
        <p15:guide id="2" orient="horz" pos="770" userDrawn="1">
          <p15:clr>
            <a:srgbClr val="F26B43"/>
          </p15:clr>
        </p15:guide>
        <p15:guide id="3" orient="horz" pos="3159" userDrawn="1">
          <p15:clr>
            <a:srgbClr val="F26B43"/>
          </p15:clr>
        </p15:guide>
        <p15:guide id="4" orient="horz" pos="2581" userDrawn="1">
          <p15:clr>
            <a:srgbClr val="F26B43"/>
          </p15:clr>
        </p15:guide>
        <p15:guide id="5" pos="2880" userDrawn="1">
          <p15:clr>
            <a:srgbClr val="F26B43"/>
          </p15:clr>
        </p15:guide>
        <p15:guide id="6" pos="101" userDrawn="1">
          <p15:clr>
            <a:srgbClr val="F26B43"/>
          </p15:clr>
        </p15:guide>
        <p15:guide id="7" pos="5541" userDrawn="1">
          <p15:clr>
            <a:srgbClr val="F26B43"/>
          </p15:clr>
        </p15:guide>
        <p15:guide id="8" pos="2931" userDrawn="1">
          <p15:clr>
            <a:srgbClr val="F26B43"/>
          </p15:clr>
        </p15:guide>
        <p15:guide id="9" pos="2829" userDrawn="1">
          <p15:clr>
            <a:srgbClr val="F26B43"/>
          </p15:clr>
        </p15:guide>
        <p15:guide id="10" orient="horz" pos="863" userDrawn="1">
          <p15:clr>
            <a:srgbClr val="F26B43"/>
          </p15:clr>
        </p15:guide>
        <p15:guide id="11" orient="horz" pos="8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10" Type="http://schemas.openxmlformats.org/officeDocument/2006/relationships/image" Target="../media/image23.jp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1572F716-0DF5-1A89-ACEC-5143B279A7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7" b="4807"/>
          <a:stretch/>
        </p:blipFill>
        <p:spPr>
          <a:xfrm>
            <a:off x="0" y="208360"/>
            <a:ext cx="8866188" cy="3881438"/>
          </a:xfrm>
          <a:prstGeom prst="rect">
            <a:avLst/>
          </a:prstGeom>
          <a:ln>
            <a:noFill/>
          </a:ln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BE774085-D155-263F-2395-4A7C2B022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400" y="3471054"/>
            <a:ext cx="6681681" cy="276999"/>
          </a:xfrm>
        </p:spPr>
        <p:txBody>
          <a:bodyPr/>
          <a:lstStyle/>
          <a:p>
            <a:r>
              <a:rPr lang="de-DE" dirty="0"/>
              <a:t>Gefährdungen auf Arbeits-, Dienst- und Schulwegen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8866F98-F21C-9A30-8F71-5DA18C0DFC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648" y="2597474"/>
            <a:ext cx="2277931" cy="405683"/>
          </a:xfrm>
          <a:solidFill>
            <a:srgbClr val="27B6C6"/>
          </a:solidFill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Wind &amp; Wetter</a:t>
            </a:r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6DABF617-365B-4D31-E48B-494F332A9D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0400" y="4327200"/>
            <a:ext cx="2786063" cy="6318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/>
              <a:t>Name</a:t>
            </a:r>
            <a:br>
              <a:rPr lang="de-DE" dirty="0"/>
            </a:br>
            <a:r>
              <a:rPr lang="de-DE" dirty="0"/>
              <a:t>Organisation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11DF4F2-9477-0B6E-AB68-2A50DDA6F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341" y="-2837"/>
            <a:ext cx="840049" cy="68867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1308CCA4-C7D5-37CF-D572-8617E8CEDD0A}"/>
              </a:ext>
            </a:extLst>
          </p:cNvPr>
          <p:cNvSpPr txBox="1">
            <a:spLocks/>
          </p:cNvSpPr>
          <p:nvPr/>
        </p:nvSpPr>
        <p:spPr>
          <a:xfrm>
            <a:off x="755373" y="3113068"/>
            <a:ext cx="6082219" cy="368750"/>
          </a:xfrm>
          <a:prstGeom prst="rect">
            <a:avLst/>
          </a:prstGeom>
          <a:solidFill>
            <a:srgbClr val="14387F"/>
          </a:solidFill>
        </p:spPr>
        <p:txBody>
          <a:bodyPr vert="horz" wrap="none" lIns="90000" tIns="36000" rIns="90000" bIns="0" rtlCol="0" anchor="b" anchorCtr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>
                  <a:noFill/>
                </a:ln>
                <a:solidFill>
                  <a:srgbClr val="16377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Mit Auto und Motorrad sicher unterwegs</a:t>
            </a:r>
          </a:p>
        </p:txBody>
      </p:sp>
    </p:spTree>
    <p:extLst>
      <p:ext uri="{BB962C8B-B14F-4D97-AF65-F5344CB8AC3E}">
        <p14:creationId xmlns:p14="http://schemas.microsoft.com/office/powerpoint/2010/main" val="3649667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1">
            <a:extLst>
              <a:ext uri="{FF2B5EF4-FFF2-40B4-BE49-F238E27FC236}">
                <a16:creationId xmlns:a16="http://schemas.microsoft.com/office/drawing/2014/main" id="{8A9A4C1D-3EA0-5DA2-5EA7-A92E208572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" r="32752" b="14347"/>
          <a:stretch/>
        </p:blipFill>
        <p:spPr>
          <a:xfrm>
            <a:off x="-9522" y="208359"/>
            <a:ext cx="4586285" cy="3889534"/>
          </a:xfrm>
          <a:prstGeom prst="rect">
            <a:avLst/>
          </a:prstGeom>
        </p:spPr>
      </p:pic>
      <p:pic>
        <p:nvPicPr>
          <p:cNvPr id="3" name="Bild 5">
            <a:extLst>
              <a:ext uri="{FF2B5EF4-FFF2-40B4-BE49-F238E27FC236}">
                <a16:creationId xmlns:a16="http://schemas.microsoft.com/office/drawing/2014/main" id="{8EC12F81-D588-05C6-DDB5-71A932CE61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950" y="230528"/>
            <a:ext cx="893468" cy="680102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DAA7A9-7F5D-E441-50E8-1D91E1AE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D5353A1-1A89-56EC-658D-8EEEDA136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6049" y="614601"/>
            <a:ext cx="1863372" cy="296029"/>
          </a:xfrm>
        </p:spPr>
        <p:txBody>
          <a:bodyPr/>
          <a:lstStyle/>
          <a:p>
            <a:r>
              <a:rPr lang="de-DE" dirty="0"/>
              <a:t>Wind &amp; Regen (Pkw)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C97E4C8-A158-E5C0-CF8C-4B309C2764E3}"/>
              </a:ext>
            </a:extLst>
          </p:cNvPr>
          <p:cNvSpPr txBox="1"/>
          <p:nvPr/>
        </p:nvSpPr>
        <p:spPr>
          <a:xfrm>
            <a:off x="4966049" y="1193124"/>
            <a:ext cx="4579950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400" b="1" dirty="0"/>
              <a:t>Vor der Fahrt</a:t>
            </a:r>
            <a:endParaRPr lang="de-DE" sz="1400" dirty="0"/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Auf Reifenprofil achten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Erholungspause an frischer Luft</a:t>
            </a:r>
          </a:p>
          <a:p>
            <a:pPr marL="180975" indent="-180975">
              <a:spcAft>
                <a:spcPts val="1200"/>
              </a:spcAft>
              <a:buFont typeface="Arial"/>
              <a:buChar char="•"/>
            </a:pPr>
            <a:r>
              <a:rPr lang="de-DE" sz="1400" dirty="0"/>
              <a:t>Nicht unter Zeitdruck setzen</a:t>
            </a:r>
          </a:p>
          <a:p>
            <a:pPr>
              <a:spcAft>
                <a:spcPts val="0"/>
              </a:spcAft>
            </a:pPr>
            <a:r>
              <a:rPr lang="de-DE" sz="1400" b="1" dirty="0"/>
              <a:t>Während der Fahrt</a:t>
            </a:r>
            <a:endParaRPr lang="de-DE" sz="1400" dirty="0"/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Geschwindigkeit anpassen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Versetzt zu Spurrillen fahren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Auf möglichen Seitenwind einstellen	</a:t>
            </a:r>
          </a:p>
          <a:p>
            <a:pPr marL="180975" indent="-180975">
              <a:spcAft>
                <a:spcPts val="1200"/>
              </a:spcAft>
              <a:buFont typeface="Arial"/>
              <a:buChar char="•"/>
            </a:pPr>
            <a:r>
              <a:rPr lang="de-DE" sz="1400" dirty="0"/>
              <a:t>Warnleuchte für Traktionskontrolle beobachten</a:t>
            </a:r>
          </a:p>
          <a:p>
            <a:pPr>
              <a:spcAft>
                <a:spcPts val="0"/>
              </a:spcAft>
            </a:pPr>
            <a:r>
              <a:rPr lang="de-DE" sz="1400" b="1" dirty="0"/>
              <a:t>Bei Aquaplaning</a:t>
            </a:r>
            <a:endParaRPr lang="de-DE" sz="1400" dirty="0"/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Auskuppeln (bei Automatik: Gas wegnehmen)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Lenkrad in Fahrtrichtung halten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Warten, bis Fahrbahnkontakt wieder da ist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F345F39-5EFE-C1A3-F6EE-931A8EE8F7D0}"/>
              </a:ext>
            </a:extLst>
          </p:cNvPr>
          <p:cNvSpPr txBox="1"/>
          <p:nvPr/>
        </p:nvSpPr>
        <p:spPr>
          <a:xfrm>
            <a:off x="-306124" y="4097893"/>
            <a:ext cx="487812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de-DE" sz="600" dirty="0">
                <a:solidFill>
                  <a:srgbClr val="A5A6A5"/>
                </a:solidFill>
                <a:cs typeface="Arial"/>
              </a:rPr>
              <a:t>Foto: Christian Miller - Fotolia</a:t>
            </a:r>
          </a:p>
        </p:txBody>
      </p:sp>
    </p:spTree>
    <p:extLst>
      <p:ext uri="{BB962C8B-B14F-4D97-AF65-F5344CB8AC3E}">
        <p14:creationId xmlns:p14="http://schemas.microsoft.com/office/powerpoint/2010/main" val="36977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5">
            <a:extLst>
              <a:ext uri="{FF2B5EF4-FFF2-40B4-BE49-F238E27FC236}">
                <a16:creationId xmlns:a16="http://schemas.microsoft.com/office/drawing/2014/main" id="{51B13810-E08C-33C0-0338-F368BEC92A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950" y="230527"/>
            <a:ext cx="893468" cy="680103"/>
          </a:xfrm>
          <a:prstGeom prst="rect">
            <a:avLst/>
          </a:prstGeom>
        </p:spPr>
      </p:pic>
      <p:pic>
        <p:nvPicPr>
          <p:cNvPr id="3" name="Bildplatzhalter 1">
            <a:extLst>
              <a:ext uri="{FF2B5EF4-FFF2-40B4-BE49-F238E27FC236}">
                <a16:creationId xmlns:a16="http://schemas.microsoft.com/office/drawing/2014/main" id="{DB6A3938-5834-EE8D-3938-BB879CDE0F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8" r="23947" b="14153"/>
          <a:stretch/>
        </p:blipFill>
        <p:spPr>
          <a:xfrm>
            <a:off x="0" y="200262"/>
            <a:ext cx="4575935" cy="3889535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DAA7A9-7F5D-E441-50E8-1D91E1AE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D5353A1-1A89-56EC-658D-8EEEDA136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140" y="614601"/>
            <a:ext cx="1278212" cy="296029"/>
          </a:xfrm>
        </p:spPr>
        <p:txBody>
          <a:bodyPr/>
          <a:lstStyle/>
          <a:p>
            <a:r>
              <a:rPr lang="de-DE" dirty="0"/>
              <a:t>Schnee &amp; Eis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C97E4C8-A158-E5C0-CF8C-4B309C2764E3}"/>
              </a:ext>
            </a:extLst>
          </p:cNvPr>
          <p:cNvSpPr txBox="1"/>
          <p:nvPr/>
        </p:nvSpPr>
        <p:spPr>
          <a:xfrm>
            <a:off x="4974140" y="1280589"/>
            <a:ext cx="3975651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400" b="1" dirty="0"/>
              <a:t>Vor der Fahrt</a:t>
            </a:r>
            <a:endParaRPr lang="de-DE" sz="1400" dirty="0"/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Rechtzeitig aufstehen 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Ausreichend Zeit einplanen</a:t>
            </a:r>
          </a:p>
          <a:p>
            <a:pPr marL="180975" indent="-180975">
              <a:spcAft>
                <a:spcPts val="1200"/>
              </a:spcAft>
              <a:buFont typeface="Arial"/>
              <a:buChar char="•"/>
            </a:pPr>
            <a:r>
              <a:rPr lang="de-DE" sz="1400" dirty="0"/>
              <a:t>Keine Besprechungen zu Arbeitsbeginn</a:t>
            </a:r>
          </a:p>
          <a:p>
            <a:pPr>
              <a:spcAft>
                <a:spcPts val="0"/>
              </a:spcAft>
            </a:pPr>
            <a:r>
              <a:rPr lang="de-DE" sz="1400" b="1" dirty="0"/>
              <a:t>Während der Fahrt</a:t>
            </a:r>
            <a:endParaRPr lang="de-DE" sz="1400" dirty="0"/>
          </a:p>
          <a:p>
            <a:pPr marL="180975" indent="-180975"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lang="de-DE" sz="1400" dirty="0"/>
              <a:t>Geschwindigkeit anpassen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lang="de-DE" sz="1400" dirty="0"/>
              <a:t>Auf besser geräumter Spur bleiben</a:t>
            </a:r>
          </a:p>
          <a:p>
            <a:pPr marL="180975" indent="-180975">
              <a:spcAft>
                <a:spcPts val="1200"/>
              </a:spcAft>
              <a:buFont typeface="Arial"/>
              <a:buChar char="•"/>
              <a:tabLst>
                <a:tab pos="180975" algn="l"/>
              </a:tabLst>
            </a:pPr>
            <a:r>
              <a:rPr lang="de-DE" sz="1400" dirty="0"/>
              <a:t>Nicht ungeduldig werden, gelassen bleiben</a:t>
            </a:r>
          </a:p>
          <a:p>
            <a:pPr>
              <a:spcAft>
                <a:spcPts val="0"/>
              </a:spcAft>
            </a:pPr>
            <a:r>
              <a:rPr lang="de-DE" sz="1400" b="1" dirty="0"/>
              <a:t>Bei Traktionsverlust</a:t>
            </a:r>
            <a:endParaRPr lang="de-DE" sz="1400" dirty="0"/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Auskuppeln (bei Automatik: Gas wegnehmen)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In gewünschte Richtung lenken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Falls nötig abbremsen </a:t>
            </a:r>
          </a:p>
        </p:txBody>
      </p:sp>
      <p:sp>
        <p:nvSpPr>
          <p:cNvPr id="7" name="Textplatzhalter 16">
            <a:extLst>
              <a:ext uri="{FF2B5EF4-FFF2-40B4-BE49-F238E27FC236}">
                <a16:creationId xmlns:a16="http://schemas.microsoft.com/office/drawing/2014/main" id="{022EB636-545E-D74B-D1BF-1AD47F4B3C77}"/>
              </a:ext>
            </a:extLst>
          </p:cNvPr>
          <p:cNvSpPr txBox="1">
            <a:spLocks/>
          </p:cNvSpPr>
          <p:nvPr/>
        </p:nvSpPr>
        <p:spPr>
          <a:xfrm>
            <a:off x="3275603" y="4089797"/>
            <a:ext cx="1296397" cy="315226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defTabSz="1793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1793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5475" indent="-266700" algn="l" defTabSz="3127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358775" algn="l"/>
              </a:tabLst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273050" algn="l" defTabSz="89852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625475" algn="l"/>
              </a:tabLst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</a:pPr>
            <a:r>
              <a:rPr lang="de-DE" sz="600" dirty="0">
                <a:solidFill>
                  <a:srgbClr val="A5A6A5"/>
                </a:solidFill>
                <a:cs typeface="Arial"/>
              </a:rPr>
              <a:t>Foto: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Petair</a:t>
            </a:r>
            <a:r>
              <a:rPr lang="de-DE" sz="600" dirty="0">
                <a:solidFill>
                  <a:srgbClr val="A5A6A5"/>
                </a:solidFill>
                <a:cs typeface="Arial"/>
              </a:rPr>
              <a:t> -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Fotolia</a:t>
            </a:r>
            <a:endParaRPr lang="de-DE" sz="600" dirty="0">
              <a:solidFill>
                <a:srgbClr val="A5A6A5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646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platzhalter 1">
            <a:extLst>
              <a:ext uri="{FF2B5EF4-FFF2-40B4-BE49-F238E27FC236}">
                <a16:creationId xmlns:a16="http://schemas.microsoft.com/office/drawing/2014/main" id="{C6DF3FAD-7A34-BE61-7F45-33250A743D6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2" t="14347" r="1489"/>
          <a:stretch/>
        </p:blipFill>
        <p:spPr>
          <a:xfrm>
            <a:off x="0" y="208357"/>
            <a:ext cx="4586285" cy="3889535"/>
          </a:xfrm>
        </p:spPr>
      </p:pic>
      <p:pic>
        <p:nvPicPr>
          <p:cNvPr id="3" name="Bild 5">
            <a:extLst>
              <a:ext uri="{FF2B5EF4-FFF2-40B4-BE49-F238E27FC236}">
                <a16:creationId xmlns:a16="http://schemas.microsoft.com/office/drawing/2014/main" id="{8EC12F81-D588-05C6-DDB5-71A932CE61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950" y="230528"/>
            <a:ext cx="893468" cy="680102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DAA7A9-7F5D-E441-50E8-1D91E1AE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D5353A1-1A89-56EC-658D-8EEEDA136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140" y="600998"/>
            <a:ext cx="2267329" cy="296029"/>
          </a:xfrm>
        </p:spPr>
        <p:txBody>
          <a:bodyPr/>
          <a:lstStyle/>
          <a:p>
            <a:r>
              <a:rPr lang="de-DE" dirty="0"/>
              <a:t>Wind &amp; Regen (Motorrad)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C97E4C8-A158-E5C0-CF8C-4B309C2764E3}"/>
              </a:ext>
            </a:extLst>
          </p:cNvPr>
          <p:cNvSpPr txBox="1"/>
          <p:nvPr/>
        </p:nvSpPr>
        <p:spPr>
          <a:xfrm>
            <a:off x="4974140" y="1179521"/>
            <a:ext cx="457995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400" b="1" dirty="0"/>
              <a:t>Vor der Fahrt</a:t>
            </a:r>
            <a:endParaRPr lang="de-DE" sz="1400" dirty="0"/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Fahrzeug mit ABS bevorzugen	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Witterungsgerechte Schutzkleidung 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Zusätzlich Regenkleidung mitnehmen</a:t>
            </a:r>
          </a:p>
          <a:p>
            <a:pPr marL="180975" indent="-180975">
              <a:spcAft>
                <a:spcPts val="1200"/>
              </a:spcAft>
              <a:buFont typeface="Arial"/>
              <a:buChar char="•"/>
            </a:pPr>
            <a:r>
              <a:rPr lang="de-DE" sz="1400" dirty="0"/>
              <a:t>Helmvisier sauber halten, rechtzeitig tauschen</a:t>
            </a:r>
          </a:p>
          <a:p>
            <a:pPr>
              <a:spcAft>
                <a:spcPts val="0"/>
              </a:spcAft>
            </a:pPr>
            <a:r>
              <a:rPr lang="de-DE" sz="1400" b="1" dirty="0"/>
              <a:t>Während der Fahrt</a:t>
            </a:r>
            <a:endParaRPr lang="de-DE" sz="1400" dirty="0"/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Bei Nässe Geschwindigkeit anpassen 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Kurvenfahrten mit Vorsicht angehen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Sanft beschleunigen und abbremsen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Auf möglichen Seitenwind einstellen	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Damit rechnen, übersehen zu werden</a:t>
            </a:r>
          </a:p>
        </p:txBody>
      </p:sp>
      <p:sp>
        <p:nvSpPr>
          <p:cNvPr id="6" name="Textplatzhalter 16">
            <a:extLst>
              <a:ext uri="{FF2B5EF4-FFF2-40B4-BE49-F238E27FC236}">
                <a16:creationId xmlns:a16="http://schemas.microsoft.com/office/drawing/2014/main" id="{78090EE4-8506-D538-7601-89E1AF6FB4BD}"/>
              </a:ext>
            </a:extLst>
          </p:cNvPr>
          <p:cNvSpPr txBox="1">
            <a:spLocks/>
          </p:cNvSpPr>
          <p:nvPr/>
        </p:nvSpPr>
        <p:spPr>
          <a:xfrm>
            <a:off x="3140765" y="4097892"/>
            <a:ext cx="1445520" cy="283277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defTabSz="1793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1793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5475" indent="-266700" algn="l" defTabSz="3127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358775" algn="l"/>
              </a:tabLst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273050" algn="l" defTabSz="89852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625475" algn="l"/>
              </a:tabLst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</a:pPr>
            <a:r>
              <a:rPr lang="de-DE" sz="600" dirty="0">
                <a:solidFill>
                  <a:srgbClr val="A5A6A5"/>
                </a:solidFill>
                <a:cs typeface="Arial"/>
              </a:rPr>
              <a:t>Foto: jon11 -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Fotolia</a:t>
            </a:r>
            <a:endParaRPr lang="de-DE" sz="600" dirty="0">
              <a:solidFill>
                <a:srgbClr val="A5A6A5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783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756A82EC-85B3-6800-B5F0-08C8F7C1F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13" y="913211"/>
            <a:ext cx="2534484" cy="3705120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FA04DDB-86C9-6E3C-647E-2CEB2469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4AF3E1A-E682-4FEE-6F04-3AF7E3EE7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313" y="617182"/>
            <a:ext cx="970435" cy="296029"/>
          </a:xfrm>
        </p:spPr>
        <p:txBody>
          <a:bodyPr/>
          <a:lstStyle/>
          <a:p>
            <a:r>
              <a:rPr lang="de-DE" dirty="0"/>
              <a:t>Roadmap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8139BC7-8F1A-D455-1793-6CBADDB4AB40}"/>
              </a:ext>
            </a:extLst>
          </p:cNvPr>
          <p:cNvGrpSpPr/>
          <p:nvPr/>
        </p:nvGrpSpPr>
        <p:grpSpPr>
          <a:xfrm>
            <a:off x="4320000" y="3834708"/>
            <a:ext cx="504000" cy="504000"/>
            <a:chOff x="4565170" y="3703937"/>
            <a:chExt cx="504000" cy="504000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7518FE4D-36F1-2E77-B585-CA44A333DE17}"/>
                </a:ext>
              </a:extLst>
            </p:cNvPr>
            <p:cNvSpPr/>
            <p:nvPr/>
          </p:nvSpPr>
          <p:spPr>
            <a:xfrm>
              <a:off x="4565170" y="3703937"/>
              <a:ext cx="504000" cy="504000"/>
            </a:xfrm>
            <a:prstGeom prst="ellipse">
              <a:avLst/>
            </a:prstGeom>
            <a:solidFill>
              <a:srgbClr val="27B6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BC1FB8FF-3980-EA6D-7D55-1103A9549C4D}"/>
                </a:ext>
              </a:extLst>
            </p:cNvPr>
            <p:cNvSpPr/>
            <p:nvPr/>
          </p:nvSpPr>
          <p:spPr>
            <a:xfrm>
              <a:off x="4637170" y="3781595"/>
              <a:ext cx="360000" cy="360000"/>
            </a:xfrm>
            <a:prstGeom prst="ellipse">
              <a:avLst/>
            </a:prstGeom>
            <a:solidFill>
              <a:srgbClr val="6F67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bg1"/>
                  </a:solidFill>
                </a:rPr>
                <a:t>1</a:t>
              </a:r>
              <a:endParaRPr lang="de-DE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F7D84D43-70ED-8376-B5E9-F989D6075BEA}"/>
              </a:ext>
            </a:extLst>
          </p:cNvPr>
          <p:cNvGrpSpPr/>
          <p:nvPr/>
        </p:nvGrpSpPr>
        <p:grpSpPr>
          <a:xfrm>
            <a:off x="2405009" y="2846886"/>
            <a:ext cx="504000" cy="504000"/>
            <a:chOff x="4565170" y="3703937"/>
            <a:chExt cx="504000" cy="504000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2946F68F-2EE1-BB7F-BFE1-CA5D4B6172F7}"/>
                </a:ext>
              </a:extLst>
            </p:cNvPr>
            <p:cNvSpPr/>
            <p:nvPr/>
          </p:nvSpPr>
          <p:spPr>
            <a:xfrm>
              <a:off x="4565170" y="3703937"/>
              <a:ext cx="504000" cy="504000"/>
            </a:xfrm>
            <a:prstGeom prst="ellipse">
              <a:avLst/>
            </a:prstGeom>
            <a:solidFill>
              <a:srgbClr val="27B6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7EA04193-AA54-C20A-8294-180F5FF1F94A}"/>
                </a:ext>
              </a:extLst>
            </p:cNvPr>
            <p:cNvSpPr/>
            <p:nvPr/>
          </p:nvSpPr>
          <p:spPr>
            <a:xfrm>
              <a:off x="4637170" y="3781595"/>
              <a:ext cx="360000" cy="360000"/>
            </a:xfrm>
            <a:prstGeom prst="ellipse">
              <a:avLst/>
            </a:prstGeom>
            <a:solidFill>
              <a:srgbClr val="6F67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bg1"/>
                  </a:solidFill>
                </a:rPr>
                <a:t>2</a:t>
              </a:r>
              <a:endParaRPr lang="de-DE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5052362B-84E0-D62E-A118-3065E37CCF60}"/>
              </a:ext>
            </a:extLst>
          </p:cNvPr>
          <p:cNvGrpSpPr/>
          <p:nvPr/>
        </p:nvGrpSpPr>
        <p:grpSpPr>
          <a:xfrm>
            <a:off x="4408184" y="1759994"/>
            <a:ext cx="504000" cy="504000"/>
            <a:chOff x="4565170" y="3703937"/>
            <a:chExt cx="504000" cy="504000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2B1F5F00-765E-BC9A-5675-CC3C23C6B32B}"/>
                </a:ext>
              </a:extLst>
            </p:cNvPr>
            <p:cNvSpPr/>
            <p:nvPr/>
          </p:nvSpPr>
          <p:spPr>
            <a:xfrm>
              <a:off x="4565170" y="3703937"/>
              <a:ext cx="504000" cy="504000"/>
            </a:xfrm>
            <a:prstGeom prst="ellipse">
              <a:avLst/>
            </a:prstGeom>
            <a:solidFill>
              <a:srgbClr val="27B6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4DD1509F-F766-DAD2-4B96-549BB7E44648}"/>
                </a:ext>
              </a:extLst>
            </p:cNvPr>
            <p:cNvSpPr/>
            <p:nvPr/>
          </p:nvSpPr>
          <p:spPr>
            <a:xfrm>
              <a:off x="4637170" y="3781595"/>
              <a:ext cx="360000" cy="360000"/>
            </a:xfrm>
            <a:prstGeom prst="ellipse">
              <a:avLst/>
            </a:prstGeom>
            <a:solidFill>
              <a:srgbClr val="6F67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bg1"/>
                  </a:solidFill>
                </a:rPr>
                <a:t>3</a:t>
              </a:r>
              <a:endParaRPr lang="de-DE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Inhaltsplatzhalter 5">
            <a:extLst>
              <a:ext uri="{FF2B5EF4-FFF2-40B4-BE49-F238E27FC236}">
                <a16:creationId xmlns:a16="http://schemas.microsoft.com/office/drawing/2014/main" id="{C6067C77-6DEB-C643-2C73-31EE023D6995}"/>
              </a:ext>
            </a:extLst>
          </p:cNvPr>
          <p:cNvSpPr txBox="1">
            <a:spLocks/>
          </p:cNvSpPr>
          <p:nvPr/>
        </p:nvSpPr>
        <p:spPr>
          <a:xfrm>
            <a:off x="4932000" y="3694976"/>
            <a:ext cx="2534483" cy="577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922" indent="-136922" algn="l" defTabSz="13454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9081" indent="-132160" algn="l" defTabSz="13454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9106" indent="-200025" algn="l" defTabSz="234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9081" algn="l"/>
              </a:tabLst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3894" indent="-204788" algn="l" defTabSz="6738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69106" algn="l"/>
              </a:tabLst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/>
              <a:t>Respekt vor dem Wetter?</a:t>
            </a:r>
            <a:endParaRPr lang="de-DE" sz="16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34194D6-4EC5-AED1-7D4C-777F7DF8DAC6}"/>
              </a:ext>
            </a:extLst>
          </p:cNvPr>
          <p:cNvSpPr txBox="1"/>
          <p:nvPr/>
        </p:nvSpPr>
        <p:spPr>
          <a:xfrm>
            <a:off x="565319" y="2192194"/>
            <a:ext cx="27616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/>
              <a:t>Der Einfluss des Wetters</a:t>
            </a:r>
            <a:br>
              <a:rPr lang="de-DE" sz="1600" dirty="0"/>
            </a:br>
            <a:r>
              <a:rPr lang="de-DE" sz="1600" dirty="0"/>
              <a:t>auf die Verkehrssicherheit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3A8544C-E80F-39C2-D160-699A04AEA765}"/>
              </a:ext>
            </a:extLst>
          </p:cNvPr>
          <p:cNvSpPr txBox="1"/>
          <p:nvPr/>
        </p:nvSpPr>
        <p:spPr>
          <a:xfrm>
            <a:off x="4932000" y="1170215"/>
            <a:ext cx="25855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/>
              <a:t>Sich auf Wetterlagen einstellen</a:t>
            </a:r>
          </a:p>
        </p:txBody>
      </p:sp>
    </p:spTree>
    <p:extLst>
      <p:ext uri="{BB962C8B-B14F-4D97-AF65-F5344CB8AC3E}">
        <p14:creationId xmlns:p14="http://schemas.microsoft.com/office/powerpoint/2010/main" val="3973480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DAA7A9-7F5D-E441-50E8-1D91E1AE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D5353A1-1A89-56EC-658D-8EEEDA136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313" y="617182"/>
            <a:ext cx="2740150" cy="296029"/>
          </a:xfrm>
        </p:spPr>
        <p:txBody>
          <a:bodyPr/>
          <a:lstStyle/>
          <a:p>
            <a:r>
              <a:rPr lang="de-DE" dirty="0"/>
              <a:t>RESPEKT VOR DEM WETTER?</a:t>
            </a:r>
          </a:p>
        </p:txBody>
      </p:sp>
      <p:pic>
        <p:nvPicPr>
          <p:cNvPr id="2" name="Bild 4">
            <a:extLst>
              <a:ext uri="{FF2B5EF4-FFF2-40B4-BE49-F238E27FC236}">
                <a16:creationId xmlns:a16="http://schemas.microsoft.com/office/drawing/2014/main" id="{896432D7-9275-30F1-694A-29B22A7339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" t="35591" r="880" b="7092"/>
          <a:stretch/>
        </p:blipFill>
        <p:spPr>
          <a:xfrm>
            <a:off x="162597" y="1106655"/>
            <a:ext cx="2717128" cy="1047553"/>
          </a:xfrm>
          <a:prstGeom prst="rect">
            <a:avLst/>
          </a:prstGeom>
        </p:spPr>
      </p:pic>
      <p:pic>
        <p:nvPicPr>
          <p:cNvPr id="3" name="Bild 6" descr="Landstraße_Sommer_Fotolia_86173884_L_low.jpg">
            <a:extLst>
              <a:ext uri="{FF2B5EF4-FFF2-40B4-BE49-F238E27FC236}">
                <a16:creationId xmlns:a16="http://schemas.microsoft.com/office/drawing/2014/main" id="{0AFFCAC0-5D70-EF6D-38F0-AFAA5BB680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95" b="15253"/>
          <a:stretch/>
        </p:blipFill>
        <p:spPr>
          <a:xfrm>
            <a:off x="2879723" y="2154897"/>
            <a:ext cx="3132140" cy="1055438"/>
          </a:xfrm>
          <a:prstGeom prst="rect">
            <a:avLst/>
          </a:prstGeom>
        </p:spPr>
      </p:pic>
      <p:pic>
        <p:nvPicPr>
          <p:cNvPr id="6" name="Bild 7">
            <a:extLst>
              <a:ext uri="{FF2B5EF4-FFF2-40B4-BE49-F238E27FC236}">
                <a16:creationId xmlns:a16="http://schemas.microsoft.com/office/drawing/2014/main" id="{56562B56-2E01-31DA-B0C2-568F24A889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70" r="-84" b="22150"/>
          <a:stretch/>
        </p:blipFill>
        <p:spPr>
          <a:xfrm>
            <a:off x="160337" y="3210335"/>
            <a:ext cx="2719387" cy="1046238"/>
          </a:xfrm>
          <a:prstGeom prst="rect">
            <a:avLst/>
          </a:prstGeom>
        </p:spPr>
      </p:pic>
      <p:pic>
        <p:nvPicPr>
          <p:cNvPr id="7" name="Bild 9" descr="Blitze Nacht Unwetter_118574007_low.jpg">
            <a:extLst>
              <a:ext uri="{FF2B5EF4-FFF2-40B4-BE49-F238E27FC236}">
                <a16:creationId xmlns:a16="http://schemas.microsoft.com/office/drawing/2014/main" id="{EDCC2AB5-EBE7-ABD3-3194-59675E4E32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14"/>
          <a:stretch/>
        </p:blipFill>
        <p:spPr>
          <a:xfrm>
            <a:off x="6009602" y="1105015"/>
            <a:ext cx="2788998" cy="1047553"/>
          </a:xfrm>
          <a:prstGeom prst="rect">
            <a:avLst/>
          </a:prstGeom>
        </p:spPr>
      </p:pic>
      <p:pic>
        <p:nvPicPr>
          <p:cNvPr id="8" name="Bild 10" descr="Fotolia_Pkw Regen Aquaplaning Straße_low.jpg">
            <a:extLst>
              <a:ext uri="{FF2B5EF4-FFF2-40B4-BE49-F238E27FC236}">
                <a16:creationId xmlns:a16="http://schemas.microsoft.com/office/drawing/2014/main" id="{4E79F3A8-6163-6522-A81C-619AEADB5C3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61"/>
          <a:stretch/>
        </p:blipFill>
        <p:spPr>
          <a:xfrm>
            <a:off x="6007341" y="3210335"/>
            <a:ext cx="2788998" cy="1048866"/>
          </a:xfrm>
          <a:prstGeom prst="rect">
            <a:avLst/>
          </a:prstGeom>
        </p:spPr>
      </p:pic>
      <p:pic>
        <p:nvPicPr>
          <p:cNvPr id="10" name="Bild 12" descr="Fotolia_Regen Autobahn Gischt Pkw Motorrad_low.jpg">
            <a:extLst>
              <a:ext uri="{FF2B5EF4-FFF2-40B4-BE49-F238E27FC236}">
                <a16:creationId xmlns:a16="http://schemas.microsoft.com/office/drawing/2014/main" id="{34E95DC3-2696-1F2A-6E48-BAA695BC7B8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51" b="13085"/>
          <a:stretch/>
        </p:blipFill>
        <p:spPr>
          <a:xfrm>
            <a:off x="162597" y="2154897"/>
            <a:ext cx="2717128" cy="1055438"/>
          </a:xfrm>
          <a:prstGeom prst="rect">
            <a:avLst/>
          </a:prstGeom>
        </p:spPr>
      </p:pic>
      <p:pic>
        <p:nvPicPr>
          <p:cNvPr id="21" name="Bild 13" descr="Sturm Wolken blauer Himmel plus Windhose_pixabay_low.jpg">
            <a:extLst>
              <a:ext uri="{FF2B5EF4-FFF2-40B4-BE49-F238E27FC236}">
                <a16:creationId xmlns:a16="http://schemas.microsoft.com/office/drawing/2014/main" id="{D67699E1-E4D7-C767-4C5A-9F433BCB3DB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" t="8028" r="72" b="23468"/>
          <a:stretch/>
        </p:blipFill>
        <p:spPr>
          <a:xfrm>
            <a:off x="2877462" y="3210335"/>
            <a:ext cx="3132140" cy="1046238"/>
          </a:xfrm>
          <a:prstGeom prst="rect">
            <a:avLst/>
          </a:prstGeom>
        </p:spPr>
      </p:pic>
      <p:pic>
        <p:nvPicPr>
          <p:cNvPr id="22" name="Bild 3" descr="Fotolia_Schnee Pkws Wald Landstraße.jpg">
            <a:extLst>
              <a:ext uri="{FF2B5EF4-FFF2-40B4-BE49-F238E27FC236}">
                <a16:creationId xmlns:a16="http://schemas.microsoft.com/office/drawing/2014/main" id="{18F82DF9-9637-FA59-7A58-81855D8E151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5" b="25298"/>
          <a:stretch/>
        </p:blipFill>
        <p:spPr>
          <a:xfrm>
            <a:off x="2879723" y="1105015"/>
            <a:ext cx="3132139" cy="1047553"/>
          </a:xfrm>
          <a:prstGeom prst="rect">
            <a:avLst/>
          </a:prstGeom>
        </p:spPr>
      </p:pic>
      <p:pic>
        <p:nvPicPr>
          <p:cNvPr id="23" name="Bild 15" descr="Fotolia_Schneefall Regen Illustration_low.jpg">
            <a:extLst>
              <a:ext uri="{FF2B5EF4-FFF2-40B4-BE49-F238E27FC236}">
                <a16:creationId xmlns:a16="http://schemas.microsoft.com/office/drawing/2014/main" id="{604199B6-410B-77D3-4700-31FDD4594C8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" t="21427" b="24960"/>
          <a:stretch/>
        </p:blipFill>
        <p:spPr>
          <a:xfrm>
            <a:off x="6009602" y="2154897"/>
            <a:ext cx="2788998" cy="1055439"/>
          </a:xfrm>
          <a:prstGeom prst="rect">
            <a:avLst/>
          </a:prstGeom>
        </p:spPr>
      </p:pic>
      <p:sp>
        <p:nvSpPr>
          <p:cNvPr id="24" name="Textplatzhalter 16">
            <a:extLst>
              <a:ext uri="{FF2B5EF4-FFF2-40B4-BE49-F238E27FC236}">
                <a16:creationId xmlns:a16="http://schemas.microsoft.com/office/drawing/2014/main" id="{D842EFEB-388F-3362-5C52-DBF70EDAA8AE}"/>
              </a:ext>
            </a:extLst>
          </p:cNvPr>
          <p:cNvSpPr txBox="1">
            <a:spLocks/>
          </p:cNvSpPr>
          <p:nvPr/>
        </p:nvSpPr>
        <p:spPr>
          <a:xfrm>
            <a:off x="160337" y="4281764"/>
            <a:ext cx="5732890" cy="489107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defTabSz="1793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1793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5475" indent="-266700" algn="l" defTabSz="3127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358775" algn="l"/>
              </a:tabLst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273050" algn="l" defTabSz="89852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625475" algn="l"/>
              </a:tabLst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de-DE" sz="600" dirty="0">
                <a:solidFill>
                  <a:srgbClr val="A5A6A5"/>
                </a:solidFill>
                <a:cs typeface="Arial"/>
              </a:rPr>
              <a:t>Fotos: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jessicahyde</a:t>
            </a:r>
            <a:r>
              <a:rPr lang="de-DE" sz="600" dirty="0">
                <a:solidFill>
                  <a:srgbClr val="A5A6A5"/>
                </a:solidFill>
                <a:cs typeface="Arial"/>
              </a:rPr>
              <a:t> - Fotolia, Stefan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Krber</a:t>
            </a:r>
            <a:r>
              <a:rPr lang="de-DE" sz="600" dirty="0">
                <a:solidFill>
                  <a:srgbClr val="A5A6A5"/>
                </a:solidFill>
                <a:cs typeface="Arial"/>
              </a:rPr>
              <a:t> - Fotolia, mdesigner125 - Fotolia</a:t>
            </a:r>
          </a:p>
          <a:p>
            <a:pPr>
              <a:spcAft>
                <a:spcPts val="0"/>
              </a:spcAft>
            </a:pPr>
            <a:r>
              <a:rPr lang="de-DE" sz="600" dirty="0">
                <a:solidFill>
                  <a:srgbClr val="A5A6A5"/>
                </a:solidFill>
                <a:cs typeface="Arial"/>
              </a:rPr>
              <a:t>Christian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Mller</a:t>
            </a:r>
            <a:r>
              <a:rPr lang="de-DE" sz="600" dirty="0">
                <a:solidFill>
                  <a:srgbClr val="A5A6A5"/>
                </a:solidFill>
                <a:cs typeface="Arial"/>
              </a:rPr>
              <a:t> –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Fotolia</a:t>
            </a:r>
            <a:r>
              <a:rPr lang="de-DE" sz="600" dirty="0">
                <a:solidFill>
                  <a:srgbClr val="A5A6A5"/>
                </a:solidFill>
                <a:cs typeface="Arial"/>
              </a:rPr>
              <a:t>, CPN -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Fotolia</a:t>
            </a:r>
            <a:r>
              <a:rPr lang="de-DE" sz="600" dirty="0">
                <a:solidFill>
                  <a:srgbClr val="A5A6A5"/>
                </a:solidFill>
                <a:cs typeface="Arial"/>
              </a:rPr>
              <a:t>, Roman Dekan -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Fotolia</a:t>
            </a:r>
            <a:endParaRPr lang="de-DE" sz="600" dirty="0">
              <a:solidFill>
                <a:srgbClr val="A5A6A5"/>
              </a:solidFill>
              <a:cs typeface="Arial"/>
            </a:endParaRPr>
          </a:p>
          <a:p>
            <a:pPr>
              <a:spcAft>
                <a:spcPts val="0"/>
              </a:spcAft>
            </a:pPr>
            <a:r>
              <a:rPr lang="de-DE" sz="600" dirty="0">
                <a:solidFill>
                  <a:srgbClr val="A5A6A5"/>
                </a:solidFill>
                <a:cs typeface="Arial"/>
              </a:rPr>
              <a:t>Frank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Terjung</a:t>
            </a:r>
            <a:r>
              <a:rPr lang="de-DE" sz="600" dirty="0">
                <a:solidFill>
                  <a:srgbClr val="A5A6A5"/>
                </a:solidFill>
                <a:cs typeface="Arial"/>
              </a:rPr>
              <a:t>,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Pixabay</a:t>
            </a:r>
            <a:r>
              <a:rPr lang="de-DE" sz="600" dirty="0">
                <a:solidFill>
                  <a:srgbClr val="A5A6A5"/>
                </a:solidFill>
                <a:cs typeface="Arial"/>
              </a:rPr>
              <a:t>,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Mr</a:t>
            </a:r>
            <a:r>
              <a:rPr lang="de-DE" sz="600" dirty="0">
                <a:solidFill>
                  <a:srgbClr val="A5A6A5"/>
                </a:solidFill>
                <a:cs typeface="Arial"/>
              </a:rPr>
              <a:t>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Twister</a:t>
            </a:r>
            <a:r>
              <a:rPr lang="de-DE" sz="600" dirty="0">
                <a:solidFill>
                  <a:srgbClr val="A5A6A5"/>
                </a:solidFill>
                <a:cs typeface="Arial"/>
              </a:rPr>
              <a:t> -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Fotolia</a:t>
            </a:r>
            <a:endParaRPr lang="de-DE" sz="600" dirty="0">
              <a:solidFill>
                <a:srgbClr val="A5A6A5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5516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DAA7A9-7F5D-E441-50E8-1D91E1AE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D5353A1-1A89-56EC-658D-8EEEDA136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313" y="617182"/>
            <a:ext cx="2557473" cy="296029"/>
          </a:xfrm>
        </p:spPr>
        <p:txBody>
          <a:bodyPr/>
          <a:lstStyle/>
          <a:p>
            <a:r>
              <a:rPr lang="de-DE" dirty="0"/>
              <a:t>UNFALLURSACHE: WETTER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2D17CD0-2623-5F2E-5DD2-9D49CF559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313" y="1286870"/>
            <a:ext cx="8004976" cy="277624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tabLst>
                <a:tab pos="4843463" algn="r"/>
                <a:tab pos="6186488" algn="r"/>
                <a:tab pos="8610600" algn="r"/>
              </a:tabLst>
            </a:pPr>
            <a:r>
              <a:rPr lang="de-DE" sz="2000" dirty="0"/>
              <a:t>		Getötete	Verletzte</a:t>
            </a:r>
          </a:p>
          <a:p>
            <a:pPr marL="271463" indent="-271463">
              <a:buFont typeface="Arial"/>
              <a:buChar char="•"/>
              <a:tabLst>
                <a:tab pos="4843463" algn="r"/>
                <a:tab pos="6727825" algn="r"/>
                <a:tab pos="8610600" algn="r"/>
              </a:tabLst>
            </a:pPr>
            <a:r>
              <a:rPr lang="de-DE" sz="2000" dirty="0"/>
              <a:t>Sichtbehinderungen (Nebel, Regen,</a:t>
            </a:r>
          </a:p>
          <a:p>
            <a:pPr marL="271463" indent="-271463">
              <a:tabLst>
                <a:tab pos="4843463" algn="r"/>
                <a:tab pos="6186488" algn="r"/>
                <a:tab pos="8610600" algn="r"/>
              </a:tabLst>
            </a:pPr>
            <a:r>
              <a:rPr lang="de-DE" sz="2000" dirty="0"/>
              <a:t>	Hagel, Schneegestöber, Blendung)		46	5.194</a:t>
            </a:r>
          </a:p>
          <a:p>
            <a:pPr marL="271463" indent="-271463">
              <a:lnSpc>
                <a:spcPct val="150000"/>
              </a:lnSpc>
              <a:buFont typeface="Arial"/>
              <a:buChar char="•"/>
              <a:tabLst>
                <a:tab pos="4843463" algn="r"/>
                <a:tab pos="6186488" algn="r"/>
                <a:tab pos="8610600" algn="r"/>
              </a:tabLst>
            </a:pPr>
            <a:r>
              <a:rPr lang="de-DE" sz="2000" dirty="0"/>
              <a:t>Seitenwind		2	349</a:t>
            </a:r>
          </a:p>
          <a:p>
            <a:pPr marL="271463" indent="-271463">
              <a:lnSpc>
                <a:spcPct val="150000"/>
              </a:lnSpc>
              <a:buFont typeface="Arial"/>
              <a:buChar char="•"/>
              <a:tabLst>
                <a:tab pos="4843463" algn="r"/>
                <a:tab pos="6186488" algn="r"/>
                <a:tab pos="8610600" algn="r"/>
              </a:tabLst>
            </a:pPr>
            <a:r>
              <a:rPr lang="de-DE" sz="2000" dirty="0"/>
              <a:t>Unwetter		4	421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ABA8727-901A-B656-AFD2-0205DFB1544F}"/>
              </a:ext>
            </a:extLst>
          </p:cNvPr>
          <p:cNvSpPr txBox="1"/>
          <p:nvPr/>
        </p:nvSpPr>
        <p:spPr>
          <a:xfrm>
            <a:off x="765313" y="4067444"/>
            <a:ext cx="800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610600" algn="r"/>
              </a:tabLst>
            </a:pPr>
            <a:r>
              <a:rPr lang="de-DE" sz="600" dirty="0">
                <a:solidFill>
                  <a:srgbClr val="A5A6A5"/>
                </a:solidFill>
              </a:rPr>
              <a:t>	Quelle: Statistisches Bundesamt, Bezugsjahr 2022</a:t>
            </a:r>
          </a:p>
          <a:p>
            <a:endParaRPr lang="de-DE" sz="600" dirty="0">
              <a:solidFill>
                <a:srgbClr val="A5A6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79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DAA7A9-7F5D-E441-50E8-1D91E1AE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D5353A1-1A89-56EC-658D-8EEEDA136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313" y="617182"/>
            <a:ext cx="2557473" cy="296029"/>
          </a:xfrm>
        </p:spPr>
        <p:txBody>
          <a:bodyPr/>
          <a:lstStyle/>
          <a:p>
            <a:r>
              <a:rPr lang="de-DE" dirty="0"/>
              <a:t>UNFALLURSACHE: WETTER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2D17CD0-2623-5F2E-5DD2-9D49CF559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313" y="1286870"/>
            <a:ext cx="8004976" cy="305757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tabLst>
                <a:tab pos="4843463" algn="r"/>
                <a:tab pos="6186488" algn="r"/>
                <a:tab pos="8610600" algn="r"/>
              </a:tabLst>
            </a:pPr>
            <a:r>
              <a:rPr lang="de-DE" sz="2000" dirty="0"/>
              <a:t>		Getötete	Verletzte</a:t>
            </a:r>
          </a:p>
          <a:p>
            <a:pPr marL="271463" indent="-271463">
              <a:lnSpc>
                <a:spcPct val="150000"/>
              </a:lnSpc>
              <a:buFont typeface="Arial"/>
              <a:buChar char="•"/>
              <a:tabLst>
                <a:tab pos="4843463" algn="r"/>
                <a:tab pos="6186488" algn="r"/>
                <a:tab pos="8613775" algn="r"/>
              </a:tabLst>
            </a:pPr>
            <a:r>
              <a:rPr lang="de-DE" sz="2000" dirty="0"/>
              <a:t>Fahrbahnglätte durch Regen                      	37	5.626</a:t>
            </a:r>
          </a:p>
          <a:p>
            <a:pPr marL="271463" indent="-271463">
              <a:lnSpc>
                <a:spcPct val="150000"/>
              </a:lnSpc>
              <a:buFont typeface="Arial"/>
              <a:buChar char="•"/>
              <a:tabLst>
                <a:tab pos="4843463" algn="r"/>
                <a:tab pos="6186488" algn="r"/>
                <a:tab pos="8613775" algn="r"/>
              </a:tabLst>
            </a:pPr>
            <a:r>
              <a:rPr lang="de-DE" sz="2000" dirty="0"/>
              <a:t>Fahrbahnglätte durch Schnee, Eis		28	4.872</a:t>
            </a:r>
          </a:p>
          <a:p>
            <a:pPr marL="271463" indent="-271463">
              <a:spcAft>
                <a:spcPts val="0"/>
              </a:spcAft>
              <a:buFont typeface="Arial"/>
              <a:buChar char="•"/>
              <a:tabLst>
                <a:tab pos="4843463" algn="r"/>
                <a:tab pos="6186488" algn="r"/>
                <a:tab pos="8613775" algn="r"/>
              </a:tabLst>
            </a:pPr>
            <a:r>
              <a:rPr lang="de-DE" sz="2000" dirty="0"/>
              <a:t>Spurrillen in Zusammenhang</a:t>
            </a:r>
            <a:br>
              <a:rPr lang="de-DE" sz="2000" dirty="0"/>
            </a:br>
            <a:r>
              <a:rPr lang="de-DE" sz="2000" dirty="0"/>
              <a:t>mit Regen, Schnee oder Eis	          	 0	77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09CB2AE-4B65-0783-07CA-631B9262A7C9}"/>
              </a:ext>
            </a:extLst>
          </p:cNvPr>
          <p:cNvSpPr txBox="1"/>
          <p:nvPr/>
        </p:nvSpPr>
        <p:spPr>
          <a:xfrm>
            <a:off x="765313" y="4067444"/>
            <a:ext cx="800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610600" algn="r"/>
              </a:tabLst>
            </a:pPr>
            <a:r>
              <a:rPr lang="de-DE" sz="600" dirty="0">
                <a:solidFill>
                  <a:srgbClr val="A5A6A5"/>
                </a:solidFill>
              </a:rPr>
              <a:t>	Quelle: Statistisches Bundesamt, Bezugsjahr 2022</a:t>
            </a:r>
          </a:p>
          <a:p>
            <a:endParaRPr lang="de-DE" sz="600" dirty="0">
              <a:solidFill>
                <a:srgbClr val="A5A6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DAA7A9-7F5D-E441-50E8-1D91E1AE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D5353A1-1A89-56EC-658D-8EEEDA136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313" y="617182"/>
            <a:ext cx="3865459" cy="296029"/>
          </a:xfrm>
        </p:spPr>
        <p:txBody>
          <a:bodyPr/>
          <a:lstStyle/>
          <a:p>
            <a:r>
              <a:rPr lang="de-DE" dirty="0"/>
              <a:t>VERSCHIEDENE EINFLÜSSE DES WETTERS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2D17CD0-2623-5F2E-5DD2-9D49CF559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313" y="1286870"/>
            <a:ext cx="8004976" cy="3057573"/>
          </a:xfrm>
        </p:spPr>
        <p:txBody>
          <a:bodyPr>
            <a:noAutofit/>
          </a:bodyPr>
          <a:lstStyle/>
          <a:p>
            <a:r>
              <a:rPr lang="de-DE" sz="1800" b="1" dirty="0"/>
              <a:t>Triviale Einflüsse </a:t>
            </a:r>
          </a:p>
          <a:p>
            <a:pPr>
              <a:spcAft>
                <a:spcPts val="2000"/>
              </a:spcAft>
            </a:pPr>
            <a:r>
              <a:rPr lang="de-DE" sz="1800" dirty="0"/>
              <a:t>Alltäglich, unmittelbar nachvollziehbar, </a:t>
            </a:r>
            <a:br>
              <a:rPr lang="de-DE" sz="1800" dirty="0"/>
            </a:br>
            <a:r>
              <a:rPr lang="de-DE" sz="1800" dirty="0"/>
              <a:t>z.B. rutschige Fahrbahn und Sichtbehinderungen</a:t>
            </a:r>
          </a:p>
          <a:p>
            <a:r>
              <a:rPr lang="de-DE" sz="1800" b="1" dirty="0" err="1"/>
              <a:t>Biotrope</a:t>
            </a:r>
            <a:r>
              <a:rPr lang="de-DE" sz="1800" b="1" dirty="0"/>
              <a:t> Einflüsse</a:t>
            </a:r>
          </a:p>
          <a:p>
            <a:r>
              <a:rPr lang="de-DE" sz="1800" dirty="0"/>
              <a:t>Wirkung auf den Organismus des Menschen, </a:t>
            </a:r>
            <a:br>
              <a:rPr lang="de-DE" sz="1800" dirty="0"/>
            </a:br>
            <a:r>
              <a:rPr lang="de-DE" sz="1800" dirty="0"/>
              <a:t>insbesondere auf Leistungsfähigkeit und Wohlbefinden </a:t>
            </a:r>
          </a:p>
          <a:p>
            <a:pPr>
              <a:lnSpc>
                <a:spcPct val="150000"/>
              </a:lnSpc>
              <a:tabLst>
                <a:tab pos="4843463" algn="r"/>
                <a:tab pos="6186488" algn="r"/>
                <a:tab pos="8610600" algn="r"/>
              </a:tabLst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42994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DAA7A9-7F5D-E441-50E8-1D91E1AE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D5353A1-1A89-56EC-658D-8EEEDA136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313" y="617182"/>
            <a:ext cx="3865459" cy="296029"/>
          </a:xfrm>
        </p:spPr>
        <p:txBody>
          <a:bodyPr/>
          <a:lstStyle/>
          <a:p>
            <a:r>
              <a:rPr lang="de-DE" dirty="0"/>
              <a:t>VERSCHIEDENE EINFLÜSSE DES WETTERS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2D17CD0-2623-5F2E-5DD2-9D49CF559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313" y="1685677"/>
            <a:ext cx="8004976" cy="2658766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de-DE" sz="1800" dirty="0"/>
              <a:t>Aufmerksamkeit und Konzentration können abnehmen </a:t>
            </a:r>
          </a:p>
          <a:p>
            <a:pPr marL="342900" indent="-342900">
              <a:buFont typeface="Arial"/>
              <a:buChar char="•"/>
            </a:pPr>
            <a:r>
              <a:rPr lang="de-DE" sz="1800" dirty="0"/>
              <a:t>Reaktionszeit kann zunehmen</a:t>
            </a:r>
          </a:p>
          <a:p>
            <a:pPr marL="342900" indent="-342900">
              <a:spcAft>
                <a:spcPts val="2400"/>
              </a:spcAft>
              <a:buFont typeface="Arial"/>
              <a:buChar char="•"/>
            </a:pPr>
            <a:r>
              <a:rPr lang="de-DE" sz="1800" dirty="0"/>
              <a:t>Ungeduld, Hektik, Aggressivität kann aufkommen  </a:t>
            </a:r>
          </a:p>
          <a:p>
            <a:r>
              <a:rPr lang="de-DE" sz="1800" b="1" dirty="0"/>
              <a:t>Besonders bei:</a:t>
            </a:r>
          </a:p>
          <a:p>
            <a:pPr marL="342900" indent="-342900">
              <a:buFont typeface="Arial"/>
              <a:buChar char="•"/>
            </a:pPr>
            <a:r>
              <a:rPr lang="de-DE" sz="1800" dirty="0"/>
              <a:t>Hoher Wärmebelastung</a:t>
            </a:r>
          </a:p>
          <a:p>
            <a:pPr marL="342900" indent="-342900">
              <a:buFont typeface="Arial"/>
              <a:buChar char="•"/>
            </a:pPr>
            <a:r>
              <a:rPr lang="de-DE" sz="1800" dirty="0"/>
              <a:t>Tiefdruckwetterlagen und Föhn </a:t>
            </a:r>
          </a:p>
          <a:p>
            <a:pPr marL="342900" indent="-342900">
              <a:buFont typeface="Arial"/>
              <a:buChar char="•"/>
            </a:pPr>
            <a:r>
              <a:rPr lang="de-DE" sz="1800" dirty="0"/>
              <a:t>Wetterumschwüngen </a:t>
            </a:r>
          </a:p>
        </p:txBody>
      </p:sp>
      <p:sp>
        <p:nvSpPr>
          <p:cNvPr id="2" name="Titel 4">
            <a:extLst>
              <a:ext uri="{FF2B5EF4-FFF2-40B4-BE49-F238E27FC236}">
                <a16:creationId xmlns:a16="http://schemas.microsoft.com/office/drawing/2014/main" id="{E36D3A62-98B4-AA0D-5E12-5AECB62955B5}"/>
              </a:ext>
            </a:extLst>
          </p:cNvPr>
          <p:cNvSpPr txBox="1">
            <a:spLocks/>
          </p:cNvSpPr>
          <p:nvPr/>
        </p:nvSpPr>
        <p:spPr>
          <a:xfrm>
            <a:off x="765313" y="1010565"/>
            <a:ext cx="2227254" cy="296029"/>
          </a:xfrm>
          <a:prstGeom prst="rect">
            <a:avLst/>
          </a:prstGeom>
          <a:solidFill>
            <a:srgbClr val="163771"/>
          </a:solidFill>
        </p:spPr>
        <p:txBody>
          <a:bodyPr vert="horz" wrap="none" lIns="90000" tIns="72000" rIns="90000" bIns="36000" rtlCol="0" anchor="b" anchorCtr="1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50" b="1" kern="1200">
                <a:ln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/>
              <a:t>Biotrope</a:t>
            </a:r>
            <a:r>
              <a:rPr lang="de-DE" dirty="0"/>
              <a:t> Wettereinflüsse</a:t>
            </a:r>
          </a:p>
        </p:txBody>
      </p:sp>
    </p:spTree>
    <p:extLst>
      <p:ext uri="{BB962C8B-B14F-4D97-AF65-F5344CB8AC3E}">
        <p14:creationId xmlns:p14="http://schemas.microsoft.com/office/powerpoint/2010/main" val="1793589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" descr="Unfalltrichter Risiko_2016_für ppt.png">
            <a:extLst>
              <a:ext uri="{FF2B5EF4-FFF2-40B4-BE49-F238E27FC236}">
                <a16:creationId xmlns:a16="http://schemas.microsoft.com/office/drawing/2014/main" id="{F636806A-D4BB-C46A-ABDA-4E5FAB40E4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644" y="1581151"/>
            <a:ext cx="5189362" cy="3226243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DAA7A9-7F5D-E441-50E8-1D91E1AE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D5353A1-1A89-56EC-658D-8EEEDA136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313" y="617182"/>
            <a:ext cx="3865459" cy="296029"/>
          </a:xfrm>
        </p:spPr>
        <p:txBody>
          <a:bodyPr/>
          <a:lstStyle/>
          <a:p>
            <a:r>
              <a:rPr lang="de-DE" dirty="0"/>
              <a:t>VERSCHIEDENE EINFLÜSSE DES WETTERS</a:t>
            </a:r>
          </a:p>
        </p:txBody>
      </p:sp>
      <p:sp>
        <p:nvSpPr>
          <p:cNvPr id="2" name="Titel 4">
            <a:extLst>
              <a:ext uri="{FF2B5EF4-FFF2-40B4-BE49-F238E27FC236}">
                <a16:creationId xmlns:a16="http://schemas.microsoft.com/office/drawing/2014/main" id="{E36D3A62-98B4-AA0D-5E12-5AECB62955B5}"/>
              </a:ext>
            </a:extLst>
          </p:cNvPr>
          <p:cNvSpPr txBox="1">
            <a:spLocks/>
          </p:cNvSpPr>
          <p:nvPr/>
        </p:nvSpPr>
        <p:spPr>
          <a:xfrm>
            <a:off x="765313" y="1010565"/>
            <a:ext cx="1595606" cy="296029"/>
          </a:xfrm>
          <a:prstGeom prst="rect">
            <a:avLst/>
          </a:prstGeom>
          <a:solidFill>
            <a:srgbClr val="163771"/>
          </a:solidFill>
        </p:spPr>
        <p:txBody>
          <a:bodyPr vert="horz" wrap="none" lIns="90000" tIns="72000" rIns="90000" bIns="36000" rtlCol="0" anchor="b" anchorCtr="1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50" b="1" kern="1200">
                <a:ln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Der Unfalltrichter</a:t>
            </a:r>
          </a:p>
        </p:txBody>
      </p:sp>
      <p:sp>
        <p:nvSpPr>
          <p:cNvPr id="10" name="Inhaltsplatzhalter 14">
            <a:extLst>
              <a:ext uri="{FF2B5EF4-FFF2-40B4-BE49-F238E27FC236}">
                <a16:creationId xmlns:a16="http://schemas.microsoft.com/office/drawing/2014/main" id="{7790119D-4B59-E76E-9975-A552EDC07613}"/>
              </a:ext>
            </a:extLst>
          </p:cNvPr>
          <p:cNvSpPr txBox="1">
            <a:spLocks/>
          </p:cNvSpPr>
          <p:nvPr/>
        </p:nvSpPr>
        <p:spPr>
          <a:xfrm>
            <a:off x="2927293" y="1597543"/>
            <a:ext cx="4149655" cy="69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922" indent="-136922" algn="l" defTabSz="13454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9081" indent="-132160" algn="l" defTabSz="13454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9106" indent="-200025" algn="l" defTabSz="234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9081" algn="l"/>
              </a:tabLst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3894" indent="-204788" algn="l" defTabSz="6738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69106" algn="l"/>
              </a:tabLst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de-DE" sz="1100" dirty="0"/>
              <a:t>Fitness - Zeitplanung - (Schutz-)Kleidung</a:t>
            </a:r>
            <a:br>
              <a:rPr lang="de-DE" sz="1100" dirty="0"/>
            </a:br>
            <a:r>
              <a:rPr lang="de-DE" sz="1100" dirty="0"/>
              <a:t>Fahrzeugausstattung - Fahrtauglichkeit</a:t>
            </a:r>
            <a:br>
              <a:rPr lang="de-DE" sz="1100" dirty="0"/>
            </a:br>
            <a:r>
              <a:rPr lang="de-DE" sz="1100" dirty="0"/>
              <a:t>Einstellungen und Motive - Risikoeinschätzung</a:t>
            </a:r>
          </a:p>
        </p:txBody>
      </p:sp>
      <p:sp>
        <p:nvSpPr>
          <p:cNvPr id="11" name="Inhaltsplatzhalter 14">
            <a:extLst>
              <a:ext uri="{FF2B5EF4-FFF2-40B4-BE49-F238E27FC236}">
                <a16:creationId xmlns:a16="http://schemas.microsoft.com/office/drawing/2014/main" id="{2B9540A0-58B7-F313-F634-A30F1F0AB405}"/>
              </a:ext>
            </a:extLst>
          </p:cNvPr>
          <p:cNvSpPr txBox="1">
            <a:spLocks/>
          </p:cNvSpPr>
          <p:nvPr/>
        </p:nvSpPr>
        <p:spPr>
          <a:xfrm>
            <a:off x="3379007" y="2476239"/>
            <a:ext cx="3290635" cy="856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922" indent="-136922" algn="l" defTabSz="13454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9081" indent="-132160" algn="l" defTabSz="13454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9106" indent="-200025" algn="l" defTabSz="234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9081" algn="l"/>
              </a:tabLst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3894" indent="-204788" algn="l" defTabSz="6738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69106" algn="l"/>
              </a:tabLst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dirty="0"/>
              <a:t>Regelgerechtes/regelwidriges</a:t>
            </a:r>
            <a:br>
              <a:rPr lang="de-DE" sz="1100" dirty="0"/>
            </a:br>
            <a:r>
              <a:rPr lang="de-DE" sz="1100" dirty="0"/>
              <a:t>Verhalten - Aufmerksamkeit</a:t>
            </a:r>
            <a:br>
              <a:rPr lang="de-DE" sz="1100" dirty="0"/>
            </a:br>
            <a:r>
              <a:rPr lang="de-DE" sz="1100" dirty="0"/>
              <a:t>Geschwindigkeit</a:t>
            </a:r>
            <a:br>
              <a:rPr lang="de-DE" sz="1100" dirty="0"/>
            </a:br>
            <a:r>
              <a:rPr lang="de-DE" sz="1100" dirty="0"/>
              <a:t>Abstand</a:t>
            </a:r>
          </a:p>
        </p:txBody>
      </p:sp>
      <p:sp>
        <p:nvSpPr>
          <p:cNvPr id="12" name="Inhaltsplatzhalter 14">
            <a:extLst>
              <a:ext uri="{FF2B5EF4-FFF2-40B4-BE49-F238E27FC236}">
                <a16:creationId xmlns:a16="http://schemas.microsoft.com/office/drawing/2014/main" id="{A0DA8041-1E64-1DFF-73A5-1583273318DD}"/>
              </a:ext>
            </a:extLst>
          </p:cNvPr>
          <p:cNvSpPr txBox="1">
            <a:spLocks/>
          </p:cNvSpPr>
          <p:nvPr/>
        </p:nvSpPr>
        <p:spPr>
          <a:xfrm>
            <a:off x="4206090" y="3642536"/>
            <a:ext cx="1636468" cy="494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922" indent="-136922" algn="l" defTabSz="13454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9081" indent="-132160" algn="l" defTabSz="13454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9106" indent="-200025" algn="l" defTabSz="234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9081" algn="l"/>
              </a:tabLst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3894" indent="-204788" algn="l" defTabSz="6738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69106" algn="l"/>
              </a:tabLst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dirty="0"/>
              <a:t>Bremsen</a:t>
            </a:r>
            <a:br>
              <a:rPr lang="de-DE" sz="1100" dirty="0"/>
            </a:br>
            <a:r>
              <a:rPr lang="de-DE" sz="1100" dirty="0"/>
              <a:t>Lenken</a:t>
            </a:r>
          </a:p>
        </p:txBody>
      </p:sp>
      <p:sp>
        <p:nvSpPr>
          <p:cNvPr id="13" name="Inhaltsplatzhalter 14">
            <a:extLst>
              <a:ext uri="{FF2B5EF4-FFF2-40B4-BE49-F238E27FC236}">
                <a16:creationId xmlns:a16="http://schemas.microsoft.com/office/drawing/2014/main" id="{8B0AD20C-5AAB-C6D9-FC89-75685C5794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5312" y="1711820"/>
            <a:ext cx="1834620" cy="494242"/>
          </a:xfrm>
        </p:spPr>
        <p:txBody>
          <a:bodyPr>
            <a:noAutofit/>
          </a:bodyPr>
          <a:lstStyle/>
          <a:p>
            <a:r>
              <a:rPr lang="de-DE" dirty="0"/>
              <a:t>Vor der Fahrt</a:t>
            </a:r>
          </a:p>
        </p:txBody>
      </p:sp>
      <p:sp>
        <p:nvSpPr>
          <p:cNvPr id="14" name="Inhaltsplatzhalter 14">
            <a:extLst>
              <a:ext uri="{FF2B5EF4-FFF2-40B4-BE49-F238E27FC236}">
                <a16:creationId xmlns:a16="http://schemas.microsoft.com/office/drawing/2014/main" id="{DEA85C3A-2549-9AAE-941B-97E8DAD2EE63}"/>
              </a:ext>
            </a:extLst>
          </p:cNvPr>
          <p:cNvSpPr txBox="1">
            <a:spLocks/>
          </p:cNvSpPr>
          <p:nvPr/>
        </p:nvSpPr>
        <p:spPr>
          <a:xfrm>
            <a:off x="765311" y="2657171"/>
            <a:ext cx="2490787" cy="494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922" indent="-136922" algn="l" defTabSz="13454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9081" indent="-132160" algn="l" defTabSz="13454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9106" indent="-200025" algn="l" defTabSz="234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9081" algn="l"/>
              </a:tabLst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3894" indent="-204788" algn="l" defTabSz="6738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69106" algn="l"/>
              </a:tabLst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Während der Fahrt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62FA7B3E-3114-99BC-D91E-2220C76E9912}"/>
              </a:ext>
            </a:extLst>
          </p:cNvPr>
          <p:cNvSpPr txBox="1">
            <a:spLocks/>
          </p:cNvSpPr>
          <p:nvPr/>
        </p:nvSpPr>
        <p:spPr>
          <a:xfrm>
            <a:off x="765311" y="3642536"/>
            <a:ext cx="2490787" cy="494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922" indent="-136922" algn="l" defTabSz="13454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9081" indent="-132160" algn="l" defTabSz="13454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9106" indent="-200025" algn="l" defTabSz="234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9081" algn="l"/>
              </a:tabLst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3894" indent="-204788" algn="l" defTabSz="6738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69106" algn="l"/>
              </a:tabLst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In der Situation</a:t>
            </a:r>
          </a:p>
        </p:txBody>
      </p:sp>
      <p:pic>
        <p:nvPicPr>
          <p:cNvPr id="16" name="Bild 11" descr="Unfalltrichter Stern Risiko_2016_für ppt.png">
            <a:extLst>
              <a:ext uri="{FF2B5EF4-FFF2-40B4-BE49-F238E27FC236}">
                <a16:creationId xmlns:a16="http://schemas.microsoft.com/office/drawing/2014/main" id="{6AA6AB7E-F33A-B9D2-693C-DFD3EAD41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340422"/>
            <a:ext cx="796337" cy="53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6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691EEB81-F1B1-9A6E-39B6-0B9FAE5272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" name="Bildplatzhalter 1" descr="Fotolia_Landschaft Sommer Pkw Landstraße_low.jpg">
            <a:extLst>
              <a:ext uri="{FF2B5EF4-FFF2-40B4-BE49-F238E27FC236}">
                <a16:creationId xmlns:a16="http://schemas.microsoft.com/office/drawing/2014/main" id="{0BF50239-B8BE-D668-21B6-4F7D15B8BD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3" r="12443" b="4238"/>
          <a:stretch/>
        </p:blipFill>
        <p:spPr>
          <a:xfrm>
            <a:off x="-1" y="208361"/>
            <a:ext cx="4576764" cy="3889534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DAA7A9-7F5D-E441-50E8-1D91E1AE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D5353A1-1A89-56EC-658D-8EEEDA136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6048" y="614601"/>
            <a:ext cx="1537898" cy="296029"/>
          </a:xfrm>
        </p:spPr>
        <p:txBody>
          <a:bodyPr/>
          <a:lstStyle/>
          <a:p>
            <a:r>
              <a:rPr lang="de-DE" dirty="0"/>
              <a:t>Sonne und Hitze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C97E4C8-A158-E5C0-CF8C-4B309C2764E3}"/>
              </a:ext>
            </a:extLst>
          </p:cNvPr>
          <p:cNvSpPr txBox="1"/>
          <p:nvPr/>
        </p:nvSpPr>
        <p:spPr>
          <a:xfrm>
            <a:off x="4966048" y="1280589"/>
            <a:ext cx="457995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400" b="1" dirty="0"/>
              <a:t>Vor der Fahrt</a:t>
            </a:r>
            <a:endParaRPr lang="de-DE" sz="1400" dirty="0"/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Auto mit Klimaanlage bevorzugen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Für gutes Klima im Schlafzimmer sorgen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Getränke und Snacks mitnehmen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Kaltes Wasser an Handgelenken</a:t>
            </a:r>
          </a:p>
          <a:p>
            <a:pPr marL="180975" indent="-180975">
              <a:spcAft>
                <a:spcPts val="1200"/>
              </a:spcAft>
              <a:buFont typeface="Arial"/>
              <a:buChar char="•"/>
            </a:pPr>
            <a:r>
              <a:rPr lang="de-DE" sz="1400" dirty="0"/>
              <a:t>Hitze aus dem Fahrzeug entweichen lassen</a:t>
            </a:r>
          </a:p>
          <a:p>
            <a:pPr>
              <a:spcAft>
                <a:spcPts val="0"/>
              </a:spcAft>
            </a:pPr>
            <a:r>
              <a:rPr lang="de-DE" sz="1400" b="1" dirty="0"/>
              <a:t>Während der Fahrt</a:t>
            </a:r>
            <a:endParaRPr lang="de-DE" sz="1400" dirty="0"/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Klimaanlage wirken lassen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Besondere Aufmerksamkeit walten lassen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Mit Fehlern anderer rechnen </a:t>
            </a:r>
          </a:p>
        </p:txBody>
      </p:sp>
      <p:pic>
        <p:nvPicPr>
          <p:cNvPr id="9" name="Bild 5">
            <a:extLst>
              <a:ext uri="{FF2B5EF4-FFF2-40B4-BE49-F238E27FC236}">
                <a16:creationId xmlns:a16="http://schemas.microsoft.com/office/drawing/2014/main" id="{C0996B5B-2291-9C1C-00E3-C24F2748DF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950" y="229194"/>
            <a:ext cx="893468" cy="681436"/>
          </a:xfrm>
          <a:prstGeom prst="rect">
            <a:avLst/>
          </a:prstGeom>
        </p:spPr>
      </p:pic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F0707867-0C94-8F15-3B46-5BDDB0D486DE}"/>
              </a:ext>
            </a:extLst>
          </p:cNvPr>
          <p:cNvSpPr txBox="1">
            <a:spLocks/>
          </p:cNvSpPr>
          <p:nvPr/>
        </p:nvSpPr>
        <p:spPr>
          <a:xfrm>
            <a:off x="2651124" y="4089798"/>
            <a:ext cx="1930401" cy="258205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defTabSz="1793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1793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5475" indent="-266700" algn="l" defTabSz="3127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358775" algn="l"/>
              </a:tabLst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273050" algn="l" defTabSz="89852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625475" algn="l"/>
              </a:tabLst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</a:pPr>
            <a:r>
              <a:rPr lang="de-DE" sz="600" dirty="0">
                <a:solidFill>
                  <a:srgbClr val="A5A6A5"/>
                </a:solidFill>
                <a:cs typeface="Arial"/>
              </a:rPr>
              <a:t>Foto: Andy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Ilmberger</a:t>
            </a:r>
            <a:r>
              <a:rPr lang="de-DE" sz="600" dirty="0">
                <a:solidFill>
                  <a:srgbClr val="A5A6A5"/>
                </a:solidFill>
                <a:cs typeface="Arial"/>
              </a:rPr>
              <a:t> -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Fotolia</a:t>
            </a:r>
            <a:endParaRPr lang="de-DE" sz="600" dirty="0">
              <a:solidFill>
                <a:srgbClr val="A5A6A5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978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vr_praesentation_ohne_partner">
  <a:themeElements>
    <a:clrScheme name="DVR 2016 Blue">
      <a:dk1>
        <a:sysClr val="windowText" lastClr="000000"/>
      </a:dk1>
      <a:lt1>
        <a:sysClr val="window" lastClr="FFFFFF"/>
      </a:lt1>
      <a:dk2>
        <a:srgbClr val="595959"/>
      </a:dk2>
      <a:lt2>
        <a:srgbClr val="CCCCCC"/>
      </a:lt2>
      <a:accent1>
        <a:srgbClr val="11275D"/>
      </a:accent1>
      <a:accent2>
        <a:srgbClr val="58678D"/>
      </a:accent2>
      <a:accent3>
        <a:srgbClr val="A0A9BE"/>
      </a:accent3>
      <a:accent4>
        <a:srgbClr val="E7E9EE"/>
      </a:accent4>
      <a:accent5>
        <a:srgbClr val="9F9F9F"/>
      </a:accent5>
      <a:accent6>
        <a:srgbClr val="CCCCCC"/>
      </a:accent6>
      <a:hlink>
        <a:srgbClr val="11275D"/>
      </a:hlink>
      <a:folHlink>
        <a:srgbClr val="9F9F9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vr_praesentation_ohne_partner.potx" id="{64E92143-B2D5-4879-A39D-9EB282B4CA9C}" vid="{B4BA061A-F0C7-4639-AB8F-D9FFDF7B990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dvr_praesentation_ohne_partner</Template>
  <TotalTime>0</TotalTime>
  <Words>524</Words>
  <Application>Microsoft Office PowerPoint</Application>
  <PresentationFormat>Bildschirmpräsentation (16:9)</PresentationFormat>
  <Paragraphs>115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5" baseType="lpstr">
      <vt:lpstr>Arial</vt:lpstr>
      <vt:lpstr>Calibri</vt:lpstr>
      <vt:lpstr>dvr_praesentation_ohne_partner</vt:lpstr>
      <vt:lpstr>PowerPoint-Präsentation</vt:lpstr>
      <vt:lpstr>Roadmap</vt:lpstr>
      <vt:lpstr>RESPEKT VOR DEM WETTER?</vt:lpstr>
      <vt:lpstr>UNFALLURSACHE: WETTER</vt:lpstr>
      <vt:lpstr>UNFALLURSACHE: WETTER</vt:lpstr>
      <vt:lpstr>VERSCHIEDENE EINFLÜSSE DES WETTERS</vt:lpstr>
      <vt:lpstr>VERSCHIEDENE EINFLÜSSE DES WETTERS</vt:lpstr>
      <vt:lpstr>VERSCHIEDENE EINFLÜSSE DES WETTERS</vt:lpstr>
      <vt:lpstr>Sonne und Hitze</vt:lpstr>
      <vt:lpstr>Wind &amp; Regen (Pkw)</vt:lpstr>
      <vt:lpstr>Schnee &amp; Eis</vt:lpstr>
      <vt:lpstr>Wind &amp; Regen (Motorrad)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Alexander Menzel</dc:creator>
  <cp:lastModifiedBy>Martin Gärtner</cp:lastModifiedBy>
  <cp:revision>148</cp:revision>
  <dcterms:created xsi:type="dcterms:W3CDTF">2022-05-16T13:37:15Z</dcterms:created>
  <dcterms:modified xsi:type="dcterms:W3CDTF">2023-11-22T09:17:22Z</dcterms:modified>
</cp:coreProperties>
</file>