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04" r:id="rId2"/>
    <p:sldId id="476" r:id="rId3"/>
    <p:sldId id="454" r:id="rId4"/>
    <p:sldId id="499" r:id="rId5"/>
    <p:sldId id="500" r:id="rId6"/>
    <p:sldId id="482" r:id="rId7"/>
    <p:sldId id="484" r:id="rId8"/>
    <p:sldId id="496" r:id="rId9"/>
    <p:sldId id="501" r:id="rId10"/>
    <p:sldId id="503" r:id="rId11"/>
    <p:sldId id="497" r:id="rId12"/>
    <p:sldId id="498" r:id="rId13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A447E7AA-0A6D-C243-892A-E519789470E0}">
          <p14:sldIdLst>
            <p14:sldId id="304"/>
          </p14:sldIdLst>
        </p14:section>
        <p14:section name="Inhalt" id="{357E8684-5D5D-2A49-A887-8A4A91CF07A3}">
          <p14:sldIdLst>
            <p14:sldId id="476"/>
            <p14:sldId id="454"/>
            <p14:sldId id="499"/>
            <p14:sldId id="500"/>
            <p14:sldId id="482"/>
            <p14:sldId id="484"/>
            <p14:sldId id="496"/>
            <p14:sldId id="501"/>
            <p14:sldId id="503"/>
            <p14:sldId id="497"/>
            <p14:sldId id="4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3787" userDrawn="1">
          <p15:clr>
            <a:srgbClr val="A4A3A4"/>
          </p15:clr>
        </p15:guide>
        <p15:guide id="5" pos="18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6C6"/>
    <a:srgbClr val="14387F"/>
    <a:srgbClr val="6F67A0"/>
    <a:srgbClr val="8A8A8A"/>
    <a:srgbClr val="9F9F9F"/>
    <a:srgbClr val="ED6C6E"/>
    <a:srgbClr val="163771"/>
    <a:srgbClr val="0B1C3B"/>
    <a:srgbClr val="F5B630"/>
    <a:srgbClr val="91C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660"/>
  </p:normalViewPr>
  <p:slideViewPr>
    <p:cSldViewPr snapToGrid="0" showGuides="1">
      <p:cViewPr varScale="1">
        <p:scale>
          <a:sx n="137" d="100"/>
          <a:sy n="137" d="100"/>
        </p:scale>
        <p:origin x="200" y="704"/>
      </p:cViewPr>
      <p:guideLst>
        <p:guide orient="horz" pos="1620"/>
        <p:guide pos="2880"/>
        <p:guide orient="horz" pos="123"/>
        <p:guide pos="3787"/>
        <p:guide pos="1814"/>
      </p:guideLst>
    </p:cSldViewPr>
  </p:slideViewPr>
  <p:outlineViewPr>
    <p:cViewPr>
      <p:scale>
        <a:sx n="33" d="100"/>
        <a:sy n="33" d="100"/>
      </p:scale>
      <p:origin x="0" y="-2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5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1C068-BC06-4B43-BD32-5D27AF894041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6B1EE-7210-4B30-AE9F-0F8810ADE5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C4E33-978D-47E6-8096-DEDA8B66B8FD}" type="datetimeFigureOut">
              <a:rPr lang="de-DE" smtClean="0"/>
              <a:pPr/>
              <a:t>27.11.23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73AED-C50C-4259-860C-200724DC01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19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C32E8EB-2E17-9941-1CFC-79C45E2BAF87}"/>
              </a:ext>
            </a:extLst>
          </p:cNvPr>
          <p:cNvSpPr/>
          <p:nvPr userDrawn="1"/>
        </p:nvSpPr>
        <p:spPr>
          <a:xfrm>
            <a:off x="6752231" y="4290576"/>
            <a:ext cx="2129803" cy="71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55AED7-2E08-09F4-52F8-A7F02FB5F537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7A67837-6C6D-1089-D946-FE056B997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26608"/>
            <a:ext cx="6364223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875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876" y="2947366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643CC364-4E9C-C7CA-4F47-25C233152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876" y="4302954"/>
            <a:ext cx="2786063" cy="631825"/>
          </a:xfrm>
        </p:spPr>
        <p:txBody>
          <a:bodyPr lIns="0" rIns="9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D93ED1E-7738-7C3C-0356-F643FBF836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353"/>
          <a:stretch/>
        </p:blipFill>
        <p:spPr>
          <a:xfrm>
            <a:off x="8041505" y="4430711"/>
            <a:ext cx="946020" cy="4311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3EFB39F-01D4-F149-F5A3-9A5F5700B2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434510"/>
            <a:ext cx="1084218" cy="4357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729E970-BEA7-70D9-77E6-6ECF5EA6EA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31" y="4290577"/>
            <a:ext cx="1252703" cy="7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8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59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EFE155-810F-FC59-0008-A871681B5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16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3A1D57-3279-0999-6A5C-A39C99172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8D4F31-8915-95BC-D045-C10B85719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0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57E7B5-D1B7-D6AD-F325-B7DD71BF5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76884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52F698-C65F-C02A-2FE5-26C7E2259B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0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163806C-2562-C124-ABDD-97863B0518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A7C2EC-D858-D076-4EA0-3C2412986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n (Vollbild)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hidden="1">
            <a:extLst>
              <a:ext uri="{FF2B5EF4-FFF2-40B4-BE49-F238E27FC236}">
                <a16:creationId xmlns:a16="http://schemas.microsoft.com/office/drawing/2014/main" id="{45EDBF8D-D379-97C2-0ECB-A76E097D04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37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25DF2F-F3A2-90AA-63E4-5106B615D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B7EE4C7-750E-9D7B-E51A-12EC76472EE5}"/>
              </a:ext>
            </a:extLst>
          </p:cNvPr>
          <p:cNvSpPr>
            <a:spLocks/>
          </p:cNvSpPr>
          <p:nvPr userDrawn="1"/>
        </p:nvSpPr>
        <p:spPr>
          <a:xfrm>
            <a:off x="2" y="208722"/>
            <a:ext cx="8890499" cy="3881052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4765" y="2658059"/>
            <a:ext cx="3955775" cy="297656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Vorname Name</a:t>
            </a:r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854763" y="2414298"/>
            <a:ext cx="4168632" cy="427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900" b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Ihr/e Ansprechpartner/in: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11D1D0-8821-28AF-F2BC-17D4B65CD6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375" y="1620449"/>
            <a:ext cx="2371460" cy="368750"/>
          </a:xfrm>
          <a:solidFill>
            <a:schemeClr val="bg1"/>
          </a:solidFill>
        </p:spPr>
        <p:txBody>
          <a:bodyPr wrap="none" t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VIELEN DANK!</a:t>
            </a:r>
            <a:endParaRPr lang="en-US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81BF8956-5A47-0E73-E088-D56AD8952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763" y="4370595"/>
            <a:ext cx="2376487" cy="573881"/>
          </a:xfrm>
        </p:spPr>
        <p:txBody>
          <a:bodyPr lIns="0"/>
          <a:lstStyle>
            <a:lvl1pPr>
              <a:lnSpc>
                <a:spcPts val="1140"/>
              </a:lnSpc>
              <a:defRPr/>
            </a:lvl1pPr>
            <a:lvl5pPr marL="469106" indent="0">
              <a:buNone/>
              <a:defRPr/>
            </a:lvl5pPr>
          </a:lstStyle>
          <a:p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Telefon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Mobil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web</a:t>
            </a:r>
          </a:p>
          <a:p>
            <a:pPr lvl="4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7A9F86-4FA3-4222-29C3-3CAE158AC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765" y="3112356"/>
            <a:ext cx="3319463" cy="332399"/>
          </a:xfrm>
          <a:noFill/>
        </p:spPr>
        <p:txBody>
          <a:bodyPr l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Funktion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D97DD1D-3E6F-29D7-9083-29F00C1CA375}"/>
              </a:ext>
            </a:extLst>
          </p:cNvPr>
          <p:cNvGrpSpPr/>
          <p:nvPr userDrawn="1"/>
        </p:nvGrpSpPr>
        <p:grpSpPr>
          <a:xfrm>
            <a:off x="5980868" y="4285169"/>
            <a:ext cx="3061642" cy="686395"/>
            <a:chOff x="5980868" y="4285169"/>
            <a:chExt cx="3061642" cy="686395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40F941E-A904-0C4F-9E4A-C4E1E481E70B}"/>
                </a:ext>
              </a:extLst>
            </p:cNvPr>
            <p:cNvGrpSpPr/>
            <p:nvPr userDrawn="1"/>
          </p:nvGrpSpPr>
          <p:grpSpPr>
            <a:xfrm>
              <a:off x="7224099" y="4285169"/>
              <a:ext cx="1818411" cy="686395"/>
              <a:chOff x="7224099" y="4285169"/>
              <a:chExt cx="1818411" cy="686395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53375C66-189C-5077-67C3-73B09E2B6352}"/>
                  </a:ext>
                </a:extLst>
              </p:cNvPr>
              <p:cNvSpPr/>
              <p:nvPr userDrawn="1"/>
            </p:nvSpPr>
            <p:spPr>
              <a:xfrm>
                <a:off x="7580376" y="4302954"/>
                <a:ext cx="1301658" cy="6318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B85C87FA-73DD-4794-0CF7-64048C54835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213"/>
              <a:stretch/>
            </p:blipFill>
            <p:spPr>
              <a:xfrm>
                <a:off x="7224099" y="4285169"/>
                <a:ext cx="1818411" cy="686395"/>
              </a:xfrm>
              <a:prstGeom prst="rect">
                <a:avLst/>
              </a:prstGeom>
            </p:spPr>
          </p:pic>
        </p:grpSp>
        <p:pic>
          <p:nvPicPr>
            <p:cNvPr id="10" name="Grafik 9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29FFC10-8819-3597-C2B9-294FB23D92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868" y="4424317"/>
              <a:ext cx="1034937" cy="415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56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05AB763-082A-7EDF-E50A-266EEC759C6D}"/>
              </a:ext>
            </a:extLst>
          </p:cNvPr>
          <p:cNvSpPr txBox="1"/>
          <p:nvPr userDrawn="1"/>
        </p:nvSpPr>
        <p:spPr>
          <a:xfrm>
            <a:off x="568805" y="320484"/>
            <a:ext cx="800639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dirty="0"/>
              <a:t>+++ keine Präsentationsfolie +++</a:t>
            </a:r>
          </a:p>
          <a:p>
            <a:endParaRPr lang="de-DE" sz="3600" dirty="0">
              <a:solidFill>
                <a:srgbClr val="27B6C6"/>
              </a:solidFill>
            </a:endParaRPr>
          </a:p>
          <a:p>
            <a:pPr algn="ctr"/>
            <a:r>
              <a:rPr lang="de-DE" sz="3600" b="1" dirty="0">
                <a:solidFill>
                  <a:srgbClr val="27B6C6"/>
                </a:solidFill>
              </a:rPr>
              <a:t>Zusatzlogos</a:t>
            </a:r>
          </a:p>
          <a:p>
            <a:pPr algn="ctr"/>
            <a:r>
              <a:rPr lang="de-DE" sz="1350" dirty="0"/>
              <a:t>für </a:t>
            </a:r>
            <a:r>
              <a:rPr lang="de-DE" sz="1350" dirty="0" err="1"/>
              <a:t>copy+paste</a:t>
            </a:r>
            <a:endParaRPr lang="de-DE" sz="135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DAAAC-C03B-3F74-97BA-5990FCEC6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223" y="4283544"/>
            <a:ext cx="1281716" cy="7937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AED30E7-5DCB-2BD4-34B0-5D34E0CCC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77" y="4415410"/>
            <a:ext cx="1027556" cy="2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3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F79B31D-B992-CE04-EEAF-88D08FE1DC4E}"/>
              </a:ext>
            </a:extLst>
          </p:cNvPr>
          <p:cNvSpPr/>
          <p:nvPr userDrawn="1"/>
        </p:nvSpPr>
        <p:spPr>
          <a:xfrm>
            <a:off x="6752231" y="4290576"/>
            <a:ext cx="2129803" cy="71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E6EE171-F59E-1BEC-8294-0A2D5BD3B3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7656"/>
            <a:ext cx="8855075" cy="40195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720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00" y="2948400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1C23BE-2C70-9176-8FF8-FED115F6E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400" y="4327626"/>
            <a:ext cx="2786063" cy="631825"/>
          </a:xfrm>
        </p:spPr>
        <p:txBody>
          <a:bodyPr lIns="0" rIns="90000" bIns="468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34FF5F-4FFF-0457-223B-3AA0FEA17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"/>
          <a:stretch/>
        </p:blipFill>
        <p:spPr>
          <a:xfrm>
            <a:off x="6806019" y="4290577"/>
            <a:ext cx="1183979" cy="7111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52705B4-A93D-542A-84FA-B3C38FCD2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30" y="4434510"/>
            <a:ext cx="1084218" cy="4357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C80E56-F441-6326-8590-BE9837CAED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353"/>
          <a:stretch/>
        </p:blipFill>
        <p:spPr>
          <a:xfrm>
            <a:off x="8041505" y="4430711"/>
            <a:ext cx="946020" cy="4311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4305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3A1C87-BA17-6189-664A-3C95C07777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559" y="1333268"/>
            <a:ext cx="1310272" cy="405102"/>
          </a:xfrm>
          <a:solidFill>
            <a:schemeClr val="bg1"/>
          </a:solidFill>
        </p:spPr>
        <p:txBody>
          <a:bodyPr wrap="none" tIns="36000" b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FC2A376-E344-ECC4-9964-8A9D4A2A0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373" y="890167"/>
            <a:ext cx="3389916" cy="436352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1200" b="0">
                <a:solidFill>
                  <a:srgbClr val="16377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64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1" y="1505779"/>
            <a:ext cx="6231837" cy="13234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956657-5A62-DF1A-CFD6-DE066738F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4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66FE59-8D1F-819A-3892-577D9BEC5344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2" y="1511681"/>
            <a:ext cx="7325140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AAB916-9FFF-955F-4AD7-7822A44CE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9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1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8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6C30A0D-FB5D-B7FB-1CFD-7FFCAF9DE042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47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592A689-6435-43EF-564E-854C33DA40CD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59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0" y="270003"/>
            <a:ext cx="8458200" cy="341257"/>
          </a:xfrm>
          <a:prstGeom prst="rect">
            <a:avLst/>
          </a:prstGeom>
        </p:spPr>
        <p:txBody>
          <a:bodyPr vert="horz" lIns="90000" tIns="0" rIns="90000" bIns="0" rtlCol="0" anchor="t" anchorCtr="0">
            <a:noAutofit/>
          </a:bodyPr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7930" y="4905899"/>
            <a:ext cx="30861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25" b="1">
                <a:solidFill>
                  <a:schemeClr val="tx1"/>
                </a:solidFill>
              </a:defRPr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37930" y="1221581"/>
            <a:ext cx="8458200" cy="287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FABC51-A51C-0779-BEA7-4B03EED8C00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99" y="4451024"/>
            <a:ext cx="871140" cy="297010"/>
          </a:xfrm>
          <a:prstGeom prst="rect">
            <a:avLst/>
          </a:prstGeom>
        </p:spPr>
      </p:pic>
      <p:pic>
        <p:nvPicPr>
          <p:cNvPr id="3" name="Grafik 2" descr="Ein Bild, das Logo enthält.&#10;&#10;Automatisch generierte Beschreibung">
            <a:extLst>
              <a:ext uri="{FF2B5EF4-FFF2-40B4-BE49-F238E27FC236}">
                <a16:creationId xmlns:a16="http://schemas.microsoft.com/office/drawing/2014/main" id="{CE509CDA-E42F-45AC-D62C-67815F3B906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93" y="4462976"/>
            <a:ext cx="89485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692" r:id="rId3"/>
    <p:sldLayoutId id="2147483662" r:id="rId4"/>
    <p:sldLayoutId id="2147483689" r:id="rId5"/>
    <p:sldLayoutId id="2147483690" r:id="rId6"/>
    <p:sldLayoutId id="2147483691" r:id="rId7"/>
    <p:sldLayoutId id="2147483709" r:id="rId8"/>
    <p:sldLayoutId id="2147483710" r:id="rId9"/>
    <p:sldLayoutId id="2147483693" r:id="rId10"/>
    <p:sldLayoutId id="2147483696" r:id="rId11"/>
    <p:sldLayoutId id="2147483664" r:id="rId12"/>
    <p:sldLayoutId id="2147483697" r:id="rId13"/>
    <p:sldLayoutId id="2147483694" r:id="rId14"/>
    <p:sldLayoutId id="2147483695" r:id="rId15"/>
    <p:sldLayoutId id="2147483683" r:id="rId16"/>
    <p:sldLayoutId id="2147483715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36922" indent="-136922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69081" indent="-132160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69106" indent="-200025" algn="l" defTabSz="2345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269081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73894" indent="-204788" algn="l" defTabSz="67389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69106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8" userDrawn="1">
          <p15:clr>
            <a:srgbClr val="F26B43"/>
          </p15:clr>
        </p15:guide>
        <p15:guide id="2" orient="horz" pos="770" userDrawn="1">
          <p15:clr>
            <a:srgbClr val="F26B43"/>
          </p15:clr>
        </p15:guide>
        <p15:guide id="3" orient="horz" pos="3159" userDrawn="1">
          <p15:clr>
            <a:srgbClr val="F26B43"/>
          </p15:clr>
        </p15:guide>
        <p15:guide id="4" orient="horz" pos="2581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101" userDrawn="1">
          <p15:clr>
            <a:srgbClr val="F26B43"/>
          </p15:clr>
        </p15:guide>
        <p15:guide id="7" pos="5541" userDrawn="1">
          <p15:clr>
            <a:srgbClr val="F26B43"/>
          </p15:clr>
        </p15:guide>
        <p15:guide id="8" pos="2931" userDrawn="1">
          <p15:clr>
            <a:srgbClr val="F26B43"/>
          </p15:clr>
        </p15:guide>
        <p15:guide id="9" pos="2829" userDrawn="1">
          <p15:clr>
            <a:srgbClr val="F26B43"/>
          </p15:clr>
        </p15:guide>
        <p15:guide id="10" orient="horz" pos="863" userDrawn="1">
          <p15:clr>
            <a:srgbClr val="F26B43"/>
          </p15:clr>
        </p15:guide>
        <p15:guide id="11" orient="horz" pos="8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2">
            <a:extLst>
              <a:ext uri="{FF2B5EF4-FFF2-40B4-BE49-F238E27FC236}">
                <a16:creationId xmlns:a16="http://schemas.microsoft.com/office/drawing/2014/main" id="{8C00FC59-E49F-9E8E-4F68-298707D41E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04" r="156" b="1979"/>
          <a:stretch/>
        </p:blipFill>
        <p:spPr bwMode="auto">
          <a:xfrm>
            <a:off x="3126137" y="421699"/>
            <a:ext cx="2983166" cy="398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BE774085-D155-263F-2395-4A7C2B022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38" y="3571540"/>
            <a:ext cx="6681681" cy="276999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Gefährdungen auf Arbeits-, Dienst- und Schulwegen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8866F98-F21C-9A30-8F71-5DA18C0DF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613" y="2597474"/>
            <a:ext cx="2135521" cy="405683"/>
          </a:xfrm>
          <a:solidFill>
            <a:srgbClr val="27B6C6"/>
          </a:soli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Risiko-Check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1DF4F2-9477-0B6E-AB68-2A50DDA6F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41" y="-2837"/>
            <a:ext cx="840049" cy="68867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308CCA4-C7D5-37CF-D572-8617E8CEDD0A}"/>
              </a:ext>
            </a:extLst>
          </p:cNvPr>
          <p:cNvSpPr txBox="1">
            <a:spLocks/>
          </p:cNvSpPr>
          <p:nvPr/>
        </p:nvSpPr>
        <p:spPr>
          <a:xfrm>
            <a:off x="160338" y="3113068"/>
            <a:ext cx="6082219" cy="368750"/>
          </a:xfrm>
          <a:prstGeom prst="rect">
            <a:avLst/>
          </a:prstGeom>
          <a:solidFill>
            <a:srgbClr val="14387F"/>
          </a:solidFill>
        </p:spPr>
        <p:txBody>
          <a:bodyPr vert="horz" wrap="none" lIns="90000" tIns="36000" rIns="90000" bIns="0" rtlCol="0" anchor="b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>
                  <a:noFill/>
                </a:ln>
                <a:solidFill>
                  <a:srgbClr val="1637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Mit Auto und Motorrad sicher unterwegs</a:t>
            </a:r>
          </a:p>
        </p:txBody>
      </p:sp>
    </p:spTree>
    <p:extLst>
      <p:ext uri="{BB962C8B-B14F-4D97-AF65-F5344CB8AC3E}">
        <p14:creationId xmlns:p14="http://schemas.microsoft.com/office/powerpoint/2010/main" val="364966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8688F2EE-EDB8-C0C7-EE2C-02CEE0EEA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365048" cy="296029"/>
          </a:xfrm>
        </p:spPr>
        <p:txBody>
          <a:bodyPr/>
          <a:lstStyle/>
          <a:p>
            <a:r>
              <a:rPr lang="de-DE" dirty="0"/>
              <a:t>Risiken im Straßenverkehr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3209D8D-6740-80DC-182D-93D901E88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12" y="1140367"/>
            <a:ext cx="4309607" cy="48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2000" b="1" dirty="0">
                <a:solidFill>
                  <a:srgbClr val="013A80"/>
                </a:solidFill>
              </a:rPr>
              <a:t>Sicherheitstrainings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87494A-EA8E-5ECB-6FDA-015A89E6C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41" y="1653866"/>
            <a:ext cx="619168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1800" dirty="0"/>
              <a:t>Stationäre oder mobile Durchführung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1800" dirty="0"/>
              <a:t>8 Stunden Training nach DVR-Qualitätsrichtlinien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1800" dirty="0"/>
              <a:t>Teilnahme mit eigenem Fahrzeug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1800" dirty="0"/>
              <a:t>Versicherung für die Teilnehmer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1800" dirty="0"/>
              <a:t>Kostenübernahme /-zuschuss durch BG möglich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C63622B-2ADE-8007-4D89-08B1A66F9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9" y="3438970"/>
            <a:ext cx="82465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de-DE" sz="2000" b="1" dirty="0">
                <a:solidFill>
                  <a:srgbClr val="FF0000"/>
                </a:solidFill>
              </a:rPr>
              <a:t>Gefahren erkennen • vermeiden • bewältigen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CD14BD7-DE2A-DB23-650C-783C79F9E9B2}"/>
              </a:ext>
            </a:extLst>
          </p:cNvPr>
          <p:cNvSpPr txBox="1">
            <a:spLocks/>
          </p:cNvSpPr>
          <p:nvPr/>
        </p:nvSpPr>
        <p:spPr>
          <a:xfrm>
            <a:off x="6237684" y="2865894"/>
            <a:ext cx="1541075" cy="21744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DVR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CCBFB689-E95C-D6D6-BDC8-9BC9120BE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7037" r="14034" b="23932"/>
          <a:stretch/>
        </p:blipFill>
        <p:spPr bwMode="auto">
          <a:xfrm>
            <a:off x="6302739" y="1212862"/>
            <a:ext cx="2671444" cy="16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8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D842EFEB-388F-3362-5C52-DBF70EDAA8AE}"/>
              </a:ext>
            </a:extLst>
          </p:cNvPr>
          <p:cNvSpPr txBox="1">
            <a:spLocks/>
          </p:cNvSpPr>
          <p:nvPr/>
        </p:nvSpPr>
        <p:spPr>
          <a:xfrm>
            <a:off x="6426924" y="3891808"/>
            <a:ext cx="1541075" cy="21744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DVR 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8688F2EE-EDB8-C0C7-EE2C-02CEE0EEA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365048" cy="296029"/>
          </a:xfrm>
        </p:spPr>
        <p:txBody>
          <a:bodyPr/>
          <a:lstStyle/>
          <a:p>
            <a:r>
              <a:rPr lang="de-DE" dirty="0"/>
              <a:t>Risiken im Straßenverkehr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3209D8D-6740-80DC-182D-93D901E88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12" y="1140367"/>
            <a:ext cx="4956219" cy="48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2000" b="1" dirty="0">
                <a:solidFill>
                  <a:srgbClr val="013A80"/>
                </a:solidFill>
              </a:rPr>
              <a:t>Risiko senken (mit Auto und Motorrad)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87494A-EA8E-5ECB-6FDA-015A89E6C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42" y="1653866"/>
            <a:ext cx="53948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2000" dirty="0"/>
              <a:t>Runter vom Gas  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2000" dirty="0"/>
              <a:t>mehr Abstand  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2000" dirty="0"/>
              <a:t>Zeitreserven einplanen 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2000" dirty="0"/>
              <a:t>nicht ablenken lassen 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2000" dirty="0"/>
              <a:t>Regeln einhalten </a:t>
            </a:r>
            <a:endParaRPr lang="de-DE" altLang="de-DE" sz="2000" u="sng" dirty="0"/>
          </a:p>
        </p:txBody>
      </p:sp>
      <p:pic>
        <p:nvPicPr>
          <p:cNvPr id="2" name="Bild 2" descr="Stadt Keuzung_Det_low.jpg">
            <a:extLst>
              <a:ext uri="{FF2B5EF4-FFF2-40B4-BE49-F238E27FC236}">
                <a16:creationId xmlns:a16="http://schemas.microsoft.com/office/drawing/2014/main" id="{F894AE9D-9867-F131-99B0-CF5B5C0BF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23427" r="22990" b="13801"/>
          <a:stretch/>
        </p:blipFill>
        <p:spPr bwMode="auto">
          <a:xfrm>
            <a:off x="6505304" y="848163"/>
            <a:ext cx="1959570" cy="304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49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2">
            <a:extLst>
              <a:ext uri="{FF2B5EF4-FFF2-40B4-BE49-F238E27FC236}">
                <a16:creationId xmlns:a16="http://schemas.microsoft.com/office/drawing/2014/main" id="{8C00FC59-E49F-9E8E-4F68-298707D41E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04" r="156" b="1979"/>
          <a:stretch/>
        </p:blipFill>
        <p:spPr bwMode="auto">
          <a:xfrm>
            <a:off x="3126137" y="421699"/>
            <a:ext cx="2983166" cy="398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8866F98-F21C-9A30-8F71-5DA18C0DF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48" y="2597474"/>
            <a:ext cx="1923155" cy="405683"/>
          </a:xfrm>
          <a:solidFill>
            <a:srgbClr val="27B6C6"/>
          </a:soli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1DF4F2-9477-0B6E-AB68-2A50DDA6F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41" y="-2837"/>
            <a:ext cx="840049" cy="6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756A82EC-85B3-6800-B5F0-08C8F7C1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13" y="913211"/>
            <a:ext cx="2534484" cy="370512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A04DDB-86C9-6E3C-647E-2CEB246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AF3E1A-E682-4FEE-6F04-3AF7E3EE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970435" cy="296029"/>
          </a:xfrm>
        </p:spPr>
        <p:txBody>
          <a:bodyPr/>
          <a:lstStyle/>
          <a:p>
            <a:r>
              <a:rPr lang="de-DE" dirty="0"/>
              <a:t>Roadmap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8139BC7-8F1A-D455-1793-6CBADDB4AB40}"/>
              </a:ext>
            </a:extLst>
          </p:cNvPr>
          <p:cNvGrpSpPr/>
          <p:nvPr/>
        </p:nvGrpSpPr>
        <p:grpSpPr>
          <a:xfrm>
            <a:off x="2158097" y="3283496"/>
            <a:ext cx="504000" cy="504000"/>
            <a:chOff x="4565170" y="3703937"/>
            <a:chExt cx="504000" cy="504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518FE4D-36F1-2E77-B585-CA44A333DE17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C1FB8FF-3980-EA6D-7D55-1103A9549C4D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1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7D84D43-70ED-8376-B5E9-F989D6075BEA}"/>
              </a:ext>
            </a:extLst>
          </p:cNvPr>
          <p:cNvGrpSpPr/>
          <p:nvPr/>
        </p:nvGrpSpPr>
        <p:grpSpPr>
          <a:xfrm>
            <a:off x="4500000" y="1594811"/>
            <a:ext cx="504000" cy="504000"/>
            <a:chOff x="4565170" y="3703937"/>
            <a:chExt cx="504000" cy="5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946F68F-2EE1-BB7F-BFE1-CA5D4B6172F7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EA04193-AA54-C20A-8294-180F5FF1F94A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2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C6067C77-6DEB-C643-2C73-31EE023D6995}"/>
              </a:ext>
            </a:extLst>
          </p:cNvPr>
          <p:cNvSpPr txBox="1">
            <a:spLocks/>
          </p:cNvSpPr>
          <p:nvPr/>
        </p:nvSpPr>
        <p:spPr>
          <a:xfrm>
            <a:off x="765313" y="2917159"/>
            <a:ext cx="2534483" cy="57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Was heißt schon</a:t>
            </a:r>
            <a:br>
              <a:rPr lang="de-DE" sz="1600" dirty="0"/>
            </a:br>
            <a:r>
              <a:rPr lang="de-DE" sz="1600" dirty="0"/>
              <a:t>Risiko?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4194D6-4EC5-AED1-7D4C-777F7DF8DAC6}"/>
              </a:ext>
            </a:extLst>
          </p:cNvPr>
          <p:cNvSpPr txBox="1"/>
          <p:nvPr/>
        </p:nvSpPr>
        <p:spPr>
          <a:xfrm>
            <a:off x="5076000" y="1448524"/>
            <a:ext cx="2761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Risiken im Straßenverkehr</a:t>
            </a:r>
          </a:p>
        </p:txBody>
      </p:sp>
    </p:spTree>
    <p:extLst>
      <p:ext uri="{BB962C8B-B14F-4D97-AF65-F5344CB8AC3E}">
        <p14:creationId xmlns:p14="http://schemas.microsoft.com/office/powerpoint/2010/main" val="397348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0257"/>
            <a:ext cx="2291053" cy="302954"/>
          </a:xfrm>
        </p:spPr>
        <p:txBody>
          <a:bodyPr/>
          <a:lstStyle/>
          <a:p>
            <a:r>
              <a:rPr lang="de-DE" dirty="0"/>
              <a:t>Was heißt schon Risiko?</a:t>
            </a:r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D842EFEB-388F-3362-5C52-DBF70EDAA8AE}"/>
              </a:ext>
            </a:extLst>
          </p:cNvPr>
          <p:cNvSpPr txBox="1">
            <a:spLocks/>
          </p:cNvSpPr>
          <p:nvPr/>
        </p:nvSpPr>
        <p:spPr>
          <a:xfrm>
            <a:off x="705394" y="4241903"/>
            <a:ext cx="5732890" cy="48910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Fotos: Fotolia</a:t>
            </a:r>
          </a:p>
        </p:txBody>
      </p:sp>
      <p:grpSp>
        <p:nvGrpSpPr>
          <p:cNvPr id="13" name="Gruppierung 1">
            <a:extLst>
              <a:ext uri="{FF2B5EF4-FFF2-40B4-BE49-F238E27FC236}">
                <a16:creationId xmlns:a16="http://schemas.microsoft.com/office/drawing/2014/main" id="{84E0ABFF-A403-7554-467E-4E7ED02A1869}"/>
              </a:ext>
            </a:extLst>
          </p:cNvPr>
          <p:cNvGrpSpPr>
            <a:grpSpLocks/>
          </p:cNvGrpSpPr>
          <p:nvPr/>
        </p:nvGrpSpPr>
        <p:grpSpPr bwMode="auto">
          <a:xfrm>
            <a:off x="765313" y="1128442"/>
            <a:ext cx="6241687" cy="3071268"/>
            <a:chOff x="142875" y="1023938"/>
            <a:chExt cx="8855075" cy="4968875"/>
          </a:xfrm>
        </p:grpSpPr>
        <p:pic>
          <p:nvPicPr>
            <p:cNvPr id="14" name="Bild 1">
              <a:extLst>
                <a:ext uri="{FF2B5EF4-FFF2-40B4-BE49-F238E27FC236}">
                  <a16:creationId xmlns:a16="http://schemas.microsoft.com/office/drawing/2014/main" id="{4A2E49B9-F050-A89D-B6AA-9FCF294A1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7" r="578" b="22169"/>
            <a:stretch>
              <a:fillRect/>
            </a:stretch>
          </p:blipFill>
          <p:spPr bwMode="auto">
            <a:xfrm>
              <a:off x="142875" y="1023938"/>
              <a:ext cx="4391025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Bild 4" descr="Fotolia_Fallschirm_low.jpg">
              <a:extLst>
                <a:ext uri="{FF2B5EF4-FFF2-40B4-BE49-F238E27FC236}">
                  <a16:creationId xmlns:a16="http://schemas.microsoft.com/office/drawing/2014/main" id="{AFE79535-706D-5E0D-EDD4-5FE82535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7" r="3510" b="19238"/>
            <a:stretch>
              <a:fillRect/>
            </a:stretch>
          </p:blipFill>
          <p:spPr bwMode="auto">
            <a:xfrm>
              <a:off x="4603750" y="1023938"/>
              <a:ext cx="4394200" cy="244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Bild 5">
              <a:extLst>
                <a:ext uri="{FF2B5EF4-FFF2-40B4-BE49-F238E27FC236}">
                  <a16:creationId xmlns:a16="http://schemas.microsoft.com/office/drawing/2014/main" id="{8E64624C-7743-BF6A-33E6-F121613E8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1" t="15509" b="3242"/>
            <a:stretch>
              <a:fillRect/>
            </a:stretch>
          </p:blipFill>
          <p:spPr bwMode="auto">
            <a:xfrm>
              <a:off x="142875" y="3541713"/>
              <a:ext cx="4391025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ild 6">
              <a:extLst>
                <a:ext uri="{FF2B5EF4-FFF2-40B4-BE49-F238E27FC236}">
                  <a16:creationId xmlns:a16="http://schemas.microsoft.com/office/drawing/2014/main" id="{CDC0B874-8FAB-A925-60C2-FD4D2262B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4" r="3217" b="5666"/>
            <a:stretch>
              <a:fillRect/>
            </a:stretch>
          </p:blipFill>
          <p:spPr bwMode="auto">
            <a:xfrm>
              <a:off x="4605338" y="3541713"/>
              <a:ext cx="4392612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551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0257"/>
            <a:ext cx="2291053" cy="302954"/>
          </a:xfrm>
        </p:spPr>
        <p:txBody>
          <a:bodyPr/>
          <a:lstStyle/>
          <a:p>
            <a:r>
              <a:rPr lang="de-DE" dirty="0"/>
              <a:t>Was heißt schon Risiko?</a:t>
            </a:r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D842EFEB-388F-3362-5C52-DBF70EDAA8AE}"/>
              </a:ext>
            </a:extLst>
          </p:cNvPr>
          <p:cNvSpPr txBox="1">
            <a:spLocks/>
          </p:cNvSpPr>
          <p:nvPr/>
        </p:nvSpPr>
        <p:spPr>
          <a:xfrm>
            <a:off x="705394" y="4241903"/>
            <a:ext cx="5732890" cy="48910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Fotolia</a:t>
            </a:r>
          </a:p>
        </p:txBody>
      </p:sp>
      <p:grpSp>
        <p:nvGrpSpPr>
          <p:cNvPr id="13" name="Gruppierung 1">
            <a:extLst>
              <a:ext uri="{FF2B5EF4-FFF2-40B4-BE49-F238E27FC236}">
                <a16:creationId xmlns:a16="http://schemas.microsoft.com/office/drawing/2014/main" id="{84E0ABFF-A403-7554-467E-4E7ED02A1869}"/>
              </a:ext>
            </a:extLst>
          </p:cNvPr>
          <p:cNvGrpSpPr>
            <a:grpSpLocks/>
          </p:cNvGrpSpPr>
          <p:nvPr/>
        </p:nvGrpSpPr>
        <p:grpSpPr bwMode="auto">
          <a:xfrm>
            <a:off x="765313" y="1128442"/>
            <a:ext cx="6241687" cy="3071268"/>
            <a:chOff x="142875" y="1023938"/>
            <a:chExt cx="8855075" cy="4968875"/>
          </a:xfrm>
        </p:grpSpPr>
        <p:pic>
          <p:nvPicPr>
            <p:cNvPr id="14" name="Bild 1">
              <a:extLst>
                <a:ext uri="{FF2B5EF4-FFF2-40B4-BE49-F238E27FC236}">
                  <a16:creationId xmlns:a16="http://schemas.microsoft.com/office/drawing/2014/main" id="{4A2E49B9-F050-A89D-B6AA-9FCF294A1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7" r="578" b="22169"/>
            <a:stretch>
              <a:fillRect/>
            </a:stretch>
          </p:blipFill>
          <p:spPr bwMode="auto">
            <a:xfrm>
              <a:off x="142875" y="1023938"/>
              <a:ext cx="4391025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Bild 4" descr="Fotolia_Fallschirm_low.jpg">
              <a:extLst>
                <a:ext uri="{FF2B5EF4-FFF2-40B4-BE49-F238E27FC236}">
                  <a16:creationId xmlns:a16="http://schemas.microsoft.com/office/drawing/2014/main" id="{AFE79535-706D-5E0D-EDD4-5FE82535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7" r="3510" b="19238"/>
            <a:stretch>
              <a:fillRect/>
            </a:stretch>
          </p:blipFill>
          <p:spPr bwMode="auto">
            <a:xfrm>
              <a:off x="4603750" y="1023938"/>
              <a:ext cx="4394200" cy="244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Bild 5">
              <a:extLst>
                <a:ext uri="{FF2B5EF4-FFF2-40B4-BE49-F238E27FC236}">
                  <a16:creationId xmlns:a16="http://schemas.microsoft.com/office/drawing/2014/main" id="{8E64624C-7743-BF6A-33E6-F121613E8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1" t="15509" b="3242"/>
            <a:stretch>
              <a:fillRect/>
            </a:stretch>
          </p:blipFill>
          <p:spPr bwMode="auto">
            <a:xfrm>
              <a:off x="142875" y="3541713"/>
              <a:ext cx="4391025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ild 6">
              <a:extLst>
                <a:ext uri="{FF2B5EF4-FFF2-40B4-BE49-F238E27FC236}">
                  <a16:creationId xmlns:a16="http://schemas.microsoft.com/office/drawing/2014/main" id="{CDC0B874-8FAB-A925-60C2-FD4D2262B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4" r="3217" b="5666"/>
            <a:stretch>
              <a:fillRect/>
            </a:stretch>
          </p:blipFill>
          <p:spPr bwMode="auto">
            <a:xfrm>
              <a:off x="4605338" y="3541713"/>
              <a:ext cx="4392612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Bild 17">
            <a:extLst>
              <a:ext uri="{FF2B5EF4-FFF2-40B4-BE49-F238E27FC236}">
                <a16:creationId xmlns:a16="http://schemas.microsoft.com/office/drawing/2014/main" id="{2E55078E-550D-32B4-1708-5FA55E30D0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r="1585" b="28513"/>
          <a:stretch/>
        </p:blipFill>
        <p:spPr bwMode="auto">
          <a:xfrm>
            <a:off x="765313" y="1128443"/>
            <a:ext cx="6241687" cy="307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43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0257"/>
            <a:ext cx="2291053" cy="302954"/>
          </a:xfrm>
        </p:spPr>
        <p:txBody>
          <a:bodyPr/>
          <a:lstStyle/>
          <a:p>
            <a:r>
              <a:rPr lang="de-DE" dirty="0"/>
              <a:t>Was heißt schon Risiko?</a:t>
            </a:r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D842EFEB-388F-3362-5C52-DBF70EDAA8AE}"/>
              </a:ext>
            </a:extLst>
          </p:cNvPr>
          <p:cNvSpPr txBox="1">
            <a:spLocks/>
          </p:cNvSpPr>
          <p:nvPr/>
        </p:nvSpPr>
        <p:spPr>
          <a:xfrm>
            <a:off x="705394" y="4241903"/>
            <a:ext cx="5732890" cy="48910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Fotolia</a:t>
            </a:r>
          </a:p>
        </p:txBody>
      </p:sp>
      <p:grpSp>
        <p:nvGrpSpPr>
          <p:cNvPr id="13" name="Gruppierung 1">
            <a:extLst>
              <a:ext uri="{FF2B5EF4-FFF2-40B4-BE49-F238E27FC236}">
                <a16:creationId xmlns:a16="http://schemas.microsoft.com/office/drawing/2014/main" id="{84E0ABFF-A403-7554-467E-4E7ED02A1869}"/>
              </a:ext>
            </a:extLst>
          </p:cNvPr>
          <p:cNvGrpSpPr>
            <a:grpSpLocks/>
          </p:cNvGrpSpPr>
          <p:nvPr/>
        </p:nvGrpSpPr>
        <p:grpSpPr bwMode="auto">
          <a:xfrm>
            <a:off x="765313" y="1128442"/>
            <a:ext cx="6241687" cy="3071268"/>
            <a:chOff x="142875" y="1023938"/>
            <a:chExt cx="8855075" cy="4968875"/>
          </a:xfrm>
        </p:grpSpPr>
        <p:pic>
          <p:nvPicPr>
            <p:cNvPr id="14" name="Bild 1">
              <a:extLst>
                <a:ext uri="{FF2B5EF4-FFF2-40B4-BE49-F238E27FC236}">
                  <a16:creationId xmlns:a16="http://schemas.microsoft.com/office/drawing/2014/main" id="{4A2E49B9-F050-A89D-B6AA-9FCF294A1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7" r="578" b="22169"/>
            <a:stretch>
              <a:fillRect/>
            </a:stretch>
          </p:blipFill>
          <p:spPr bwMode="auto">
            <a:xfrm>
              <a:off x="142875" y="1023938"/>
              <a:ext cx="4391025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Bild 4" descr="Fotolia_Fallschirm_low.jpg">
              <a:extLst>
                <a:ext uri="{FF2B5EF4-FFF2-40B4-BE49-F238E27FC236}">
                  <a16:creationId xmlns:a16="http://schemas.microsoft.com/office/drawing/2014/main" id="{AFE79535-706D-5E0D-EDD4-5FE82535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7" r="3510" b="19238"/>
            <a:stretch>
              <a:fillRect/>
            </a:stretch>
          </p:blipFill>
          <p:spPr bwMode="auto">
            <a:xfrm>
              <a:off x="4603750" y="1023938"/>
              <a:ext cx="4394200" cy="244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Bild 5">
              <a:extLst>
                <a:ext uri="{FF2B5EF4-FFF2-40B4-BE49-F238E27FC236}">
                  <a16:creationId xmlns:a16="http://schemas.microsoft.com/office/drawing/2014/main" id="{8E64624C-7743-BF6A-33E6-F121613E8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1" t="15509" b="3242"/>
            <a:stretch>
              <a:fillRect/>
            </a:stretch>
          </p:blipFill>
          <p:spPr bwMode="auto">
            <a:xfrm>
              <a:off x="142875" y="3541713"/>
              <a:ext cx="4391025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ild 6">
              <a:extLst>
                <a:ext uri="{FF2B5EF4-FFF2-40B4-BE49-F238E27FC236}">
                  <a16:creationId xmlns:a16="http://schemas.microsoft.com/office/drawing/2014/main" id="{CDC0B874-8FAB-A925-60C2-FD4D2262B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4" r="3217" b="5666"/>
            <a:stretch>
              <a:fillRect/>
            </a:stretch>
          </p:blipFill>
          <p:spPr bwMode="auto">
            <a:xfrm>
              <a:off x="4605338" y="3541713"/>
              <a:ext cx="4392612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Bild 17">
            <a:extLst>
              <a:ext uri="{FF2B5EF4-FFF2-40B4-BE49-F238E27FC236}">
                <a16:creationId xmlns:a16="http://schemas.microsoft.com/office/drawing/2014/main" id="{2E55078E-550D-32B4-1708-5FA55E30D0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r="1585" b="28513"/>
          <a:stretch/>
        </p:blipFill>
        <p:spPr bwMode="auto">
          <a:xfrm>
            <a:off x="765313" y="1128443"/>
            <a:ext cx="6241687" cy="307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19">
            <a:extLst>
              <a:ext uri="{FF2B5EF4-FFF2-40B4-BE49-F238E27FC236}">
                <a16:creationId xmlns:a16="http://schemas.microsoft.com/office/drawing/2014/main" id="{0259F597-0C9B-1027-015F-391895E8C9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7056" r="1598" b="11521"/>
          <a:stretch/>
        </p:blipFill>
        <p:spPr bwMode="auto">
          <a:xfrm>
            <a:off x="765313" y="1128442"/>
            <a:ext cx="6241687" cy="307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4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D842EFEB-388F-3362-5C52-DBF70EDAA8AE}"/>
              </a:ext>
            </a:extLst>
          </p:cNvPr>
          <p:cNvSpPr txBox="1">
            <a:spLocks/>
          </p:cNvSpPr>
          <p:nvPr/>
        </p:nvSpPr>
        <p:spPr>
          <a:xfrm>
            <a:off x="1705555" y="4188657"/>
            <a:ext cx="5732890" cy="48910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600" dirty="0" err="1">
                <a:solidFill>
                  <a:srgbClr val="A5A6A5"/>
                </a:solidFill>
                <a:cs typeface="Arial"/>
              </a:rPr>
              <a:t>Fotos:Fotolia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8688F2EE-EDB8-C0C7-EE2C-02CEE0EEA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0257"/>
            <a:ext cx="2291053" cy="302954"/>
          </a:xfrm>
        </p:spPr>
        <p:txBody>
          <a:bodyPr/>
          <a:lstStyle/>
          <a:p>
            <a:r>
              <a:rPr lang="de-DE" dirty="0"/>
              <a:t>Was heißt schon Risiko?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3209D8D-6740-80DC-182D-93D901E88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13" y="1140367"/>
            <a:ext cx="3239936" cy="48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2000" b="1" dirty="0">
                <a:solidFill>
                  <a:srgbClr val="013A80"/>
                </a:solidFill>
              </a:rPr>
              <a:t>Risikoabwägung =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87494A-EA8E-5ECB-6FDA-015A89E6C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2991" y="1579152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de-DE" sz="2000" dirty="0"/>
              <a:t>   möglicher Nutzen : möglicher Schaden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1FA492B-30D1-A3FC-D546-D2808587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2992" y="1863864"/>
            <a:ext cx="8893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de-DE" sz="2000" dirty="0"/>
              <a:t>X</a:t>
            </a:r>
          </a:p>
          <a:p>
            <a:pPr algn="ctr"/>
            <a:r>
              <a:rPr lang="de-DE" altLang="de-DE" sz="2000" dirty="0"/>
              <a:t>Eintrittswahrscheinlichkeit</a:t>
            </a:r>
            <a:endParaRPr lang="de-DE" altLang="de-DE" sz="2000" b="1" dirty="0"/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00A2996D-873D-854C-F0B5-C4BC465FA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1" r="6311" b="9869"/>
          <a:stretch>
            <a:fillRect/>
          </a:stretch>
        </p:blipFill>
        <p:spPr bwMode="auto">
          <a:xfrm>
            <a:off x="1806348" y="2649463"/>
            <a:ext cx="1584805" cy="154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5">
            <a:extLst>
              <a:ext uri="{FF2B5EF4-FFF2-40B4-BE49-F238E27FC236}">
                <a16:creationId xmlns:a16="http://schemas.microsoft.com/office/drawing/2014/main" id="{D1B70595-249E-360D-9F84-451706DF7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671" r="20769" b="11905"/>
          <a:stretch>
            <a:fillRect/>
          </a:stretch>
        </p:blipFill>
        <p:spPr bwMode="auto">
          <a:xfrm>
            <a:off x="3486216" y="2645203"/>
            <a:ext cx="1669303" cy="154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6">
            <a:extLst>
              <a:ext uri="{FF2B5EF4-FFF2-40B4-BE49-F238E27FC236}">
                <a16:creationId xmlns:a16="http://schemas.microsoft.com/office/drawing/2014/main" id="{5D4EF222-2CD5-D0F8-0BEC-2643F4E03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r="28052" b="9682"/>
          <a:stretch>
            <a:fillRect/>
          </a:stretch>
        </p:blipFill>
        <p:spPr bwMode="auto">
          <a:xfrm>
            <a:off x="5250582" y="2645203"/>
            <a:ext cx="1591995" cy="154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D842EFEB-388F-3362-5C52-DBF70EDAA8AE}"/>
              </a:ext>
            </a:extLst>
          </p:cNvPr>
          <p:cNvSpPr txBox="1">
            <a:spLocks/>
          </p:cNvSpPr>
          <p:nvPr/>
        </p:nvSpPr>
        <p:spPr>
          <a:xfrm>
            <a:off x="830056" y="4308874"/>
            <a:ext cx="2090059" cy="21744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600" dirty="0">
                <a:solidFill>
                  <a:srgbClr val="A5A6A5"/>
                </a:solidFill>
                <a:latin typeface="+mn-lt"/>
                <a:ea typeface="+mn-ea"/>
                <a:cs typeface="Arial"/>
              </a:rPr>
              <a:t>Zahlen: Statistisches Bundesamt, Bezugsjahr: 2022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8688F2EE-EDB8-C0C7-EE2C-02CEE0EEA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365048" cy="296029"/>
          </a:xfrm>
        </p:spPr>
        <p:txBody>
          <a:bodyPr/>
          <a:lstStyle/>
          <a:p>
            <a:r>
              <a:rPr lang="de-DE" dirty="0"/>
              <a:t>Risiken im Straßenverkehr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3209D8D-6740-80DC-182D-93D901E88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12" y="1140367"/>
            <a:ext cx="4309607" cy="48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2000" b="1" dirty="0">
                <a:solidFill>
                  <a:srgbClr val="013A80"/>
                </a:solidFill>
              </a:rPr>
              <a:t>Tödlich verunglückte Personen: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87494A-EA8E-5ECB-6FDA-015A89E6C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42" y="1653866"/>
            <a:ext cx="5394848" cy="245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2000" dirty="0"/>
              <a:t>Pkw:										1.192</a:t>
            </a:r>
          </a:p>
          <a:p>
            <a:r>
              <a:rPr lang="de-DE" altLang="de-DE" sz="2000" dirty="0"/>
              <a:t>Motorrad/Moped:						   549</a:t>
            </a:r>
          </a:p>
          <a:p>
            <a:r>
              <a:rPr lang="de-DE" altLang="de-DE" sz="2000" dirty="0"/>
              <a:t>Fahrrad/Pedelec:						   474</a:t>
            </a:r>
          </a:p>
          <a:p>
            <a:r>
              <a:rPr lang="de-DE" altLang="de-DE" sz="2000" dirty="0"/>
              <a:t>Zu Fuß:									   368</a:t>
            </a:r>
          </a:p>
          <a:p>
            <a:r>
              <a:rPr lang="de-DE" altLang="de-DE" sz="2000" dirty="0"/>
              <a:t>Güterkraftfahrzeug:					   127</a:t>
            </a:r>
          </a:p>
          <a:p>
            <a:r>
              <a:rPr lang="de-DE" altLang="de-DE" sz="2000" dirty="0">
                <a:solidFill>
                  <a:schemeClr val="bg1">
                    <a:lumMod val="65000"/>
                  </a:schemeClr>
                </a:solidFill>
              </a:rPr>
              <a:t>Sonstige:								     78</a:t>
            </a:r>
          </a:p>
          <a:p>
            <a:pPr>
              <a:lnSpc>
                <a:spcPct val="200000"/>
              </a:lnSpc>
            </a:pPr>
            <a:r>
              <a:rPr lang="de-DE" altLang="de-DE" sz="2000" dirty="0"/>
              <a:t>Gesamt:									</a:t>
            </a:r>
            <a:r>
              <a:rPr lang="de-DE" altLang="de-DE" sz="2000" u="sng" dirty="0"/>
              <a:t>2.788</a:t>
            </a:r>
          </a:p>
        </p:txBody>
      </p:sp>
      <p:pic>
        <p:nvPicPr>
          <p:cNvPr id="2" name="Bild 2" descr="Stadt Keuzung_Det_low.jpg">
            <a:extLst>
              <a:ext uri="{FF2B5EF4-FFF2-40B4-BE49-F238E27FC236}">
                <a16:creationId xmlns:a16="http://schemas.microsoft.com/office/drawing/2014/main" id="{F894AE9D-9867-F131-99B0-CF5B5C0BF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23427" r="22990" b="13801"/>
          <a:stretch/>
        </p:blipFill>
        <p:spPr bwMode="auto">
          <a:xfrm>
            <a:off x="6211390" y="848163"/>
            <a:ext cx="1959570" cy="304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8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D842EFEB-388F-3362-5C52-DBF70EDAA8AE}"/>
              </a:ext>
            </a:extLst>
          </p:cNvPr>
          <p:cNvSpPr txBox="1">
            <a:spLocks/>
          </p:cNvSpPr>
          <p:nvPr/>
        </p:nvSpPr>
        <p:spPr>
          <a:xfrm>
            <a:off x="6426924" y="3891808"/>
            <a:ext cx="1541075" cy="21744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DVR 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8688F2EE-EDB8-C0C7-EE2C-02CEE0EEA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365048" cy="296029"/>
          </a:xfrm>
        </p:spPr>
        <p:txBody>
          <a:bodyPr/>
          <a:lstStyle/>
          <a:p>
            <a:r>
              <a:rPr lang="de-DE" dirty="0"/>
              <a:t>Risiken im Straßenverkehr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3209D8D-6740-80DC-182D-93D901E88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12" y="1140367"/>
            <a:ext cx="4309607" cy="48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2000" b="1" dirty="0">
                <a:solidFill>
                  <a:srgbClr val="013A80"/>
                </a:solidFill>
              </a:rPr>
              <a:t>Erhöhung der Risikokompetenz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87494A-EA8E-5ECB-6FDA-015A89E6C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42" y="1653866"/>
            <a:ext cx="53948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2000" dirty="0"/>
              <a:t>Gefahren wahrnehmen können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2000" dirty="0"/>
              <a:t>Chancen und Gefahren bewusst abwägen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2000" dirty="0"/>
              <a:t>Folgen des Handelns abschätzen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2000" dirty="0"/>
              <a:t>eigene Fähigkeiten kennen und trainieren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2000" dirty="0"/>
              <a:t>bereit sein, Regeln einzuhalten</a:t>
            </a:r>
            <a:endParaRPr lang="de-DE" altLang="de-DE" sz="2000" u="sng" dirty="0"/>
          </a:p>
        </p:txBody>
      </p:sp>
      <p:pic>
        <p:nvPicPr>
          <p:cNvPr id="2" name="Bild 2" descr="Stadt Keuzung_Det_low.jpg">
            <a:extLst>
              <a:ext uri="{FF2B5EF4-FFF2-40B4-BE49-F238E27FC236}">
                <a16:creationId xmlns:a16="http://schemas.microsoft.com/office/drawing/2014/main" id="{F894AE9D-9867-F131-99B0-CF5B5C0BF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23427" r="22990" b="13801"/>
          <a:stretch/>
        </p:blipFill>
        <p:spPr bwMode="auto">
          <a:xfrm>
            <a:off x="6505304" y="848163"/>
            <a:ext cx="1959570" cy="304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7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8688F2EE-EDB8-C0C7-EE2C-02CEE0EEA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365048" cy="296029"/>
          </a:xfrm>
        </p:spPr>
        <p:txBody>
          <a:bodyPr/>
          <a:lstStyle/>
          <a:p>
            <a:r>
              <a:rPr lang="de-DE" dirty="0"/>
              <a:t>Risiken im Straßenverkehr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3209D8D-6740-80DC-182D-93D901E88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12" y="1140367"/>
            <a:ext cx="4309607" cy="48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2000" b="1" dirty="0">
                <a:solidFill>
                  <a:srgbClr val="013A80"/>
                </a:solidFill>
              </a:rPr>
              <a:t>Eco </a:t>
            </a:r>
            <a:r>
              <a:rPr lang="de-DE" altLang="de-DE" sz="2000" b="1" dirty="0" err="1">
                <a:solidFill>
                  <a:srgbClr val="013A80"/>
                </a:solidFill>
              </a:rPr>
              <a:t>Safety</a:t>
            </a:r>
            <a:r>
              <a:rPr lang="de-DE" altLang="de-DE" sz="2000" b="1" dirty="0">
                <a:solidFill>
                  <a:srgbClr val="013A80"/>
                </a:solidFill>
              </a:rPr>
              <a:t> Trainings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87494A-EA8E-5ECB-6FDA-015A89E6C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41" y="1653866"/>
            <a:ext cx="619168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1800" dirty="0"/>
              <a:t>Trainer kommt in den Betrieb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1800" dirty="0"/>
              <a:t>Gruppengröße und zeitliche Gestaltung flexibel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1800" dirty="0"/>
              <a:t>Übungsfahrten im Realverkehr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1800" dirty="0"/>
              <a:t>Kombination mit weiteren Inhalten möglich </a:t>
            </a:r>
          </a:p>
          <a:p>
            <a:pPr marL="342900" indent="-342900">
              <a:spcAft>
                <a:spcPts val="600"/>
              </a:spcAft>
              <a:buClr>
                <a:srgbClr val="013A80"/>
              </a:buClr>
              <a:buFont typeface="Arial" panose="020B0604020202020204" pitchFamily="34" charset="0"/>
              <a:buChar char="•"/>
            </a:pPr>
            <a:r>
              <a:rPr lang="de-DE" altLang="de-DE" sz="1800" dirty="0"/>
              <a:t>Kostenübernahme /-zuschuss durch BG möglich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C63622B-2ADE-8007-4D89-08B1A66F9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9" y="3438970"/>
            <a:ext cx="82465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de-DE" sz="2000" b="1" dirty="0">
                <a:solidFill>
                  <a:srgbClr val="FF0000"/>
                </a:solidFill>
              </a:rPr>
              <a:t>Unfälle verhindern • Kosten senken • Umwelt entlasten</a:t>
            </a:r>
            <a:endParaRPr lang="de-DE" altLang="de-DE" sz="2000" dirty="0">
              <a:solidFill>
                <a:srgbClr val="FF0000"/>
              </a:solidFill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6129C49E-109C-C277-C1AF-8117C3CE6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2" r="1035" b="3522"/>
          <a:stretch>
            <a:fillRect/>
          </a:stretch>
        </p:blipFill>
        <p:spPr bwMode="auto">
          <a:xfrm>
            <a:off x="6191704" y="1055715"/>
            <a:ext cx="258685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CD14BD7-DE2A-DB23-650C-783C79F9E9B2}"/>
              </a:ext>
            </a:extLst>
          </p:cNvPr>
          <p:cNvSpPr txBox="1">
            <a:spLocks/>
          </p:cNvSpPr>
          <p:nvPr/>
        </p:nvSpPr>
        <p:spPr>
          <a:xfrm>
            <a:off x="6122286" y="2840819"/>
            <a:ext cx="1541075" cy="21744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DVR</a:t>
            </a:r>
          </a:p>
        </p:txBody>
      </p:sp>
    </p:spTree>
    <p:extLst>
      <p:ext uri="{BB962C8B-B14F-4D97-AF65-F5344CB8AC3E}">
        <p14:creationId xmlns:p14="http://schemas.microsoft.com/office/powerpoint/2010/main" val="3584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vr_praesentation_ohne_partner">
  <a:themeElements>
    <a:clrScheme name="DVR 2016 Blue">
      <a:dk1>
        <a:sysClr val="windowText" lastClr="000000"/>
      </a:dk1>
      <a:lt1>
        <a:sysClr val="window" lastClr="FFFFFF"/>
      </a:lt1>
      <a:dk2>
        <a:srgbClr val="595959"/>
      </a:dk2>
      <a:lt2>
        <a:srgbClr val="CCCCCC"/>
      </a:lt2>
      <a:accent1>
        <a:srgbClr val="11275D"/>
      </a:accent1>
      <a:accent2>
        <a:srgbClr val="58678D"/>
      </a:accent2>
      <a:accent3>
        <a:srgbClr val="A0A9BE"/>
      </a:accent3>
      <a:accent4>
        <a:srgbClr val="E7E9EE"/>
      </a:accent4>
      <a:accent5>
        <a:srgbClr val="9F9F9F"/>
      </a:accent5>
      <a:accent6>
        <a:srgbClr val="CCCCCC"/>
      </a:accent6>
      <a:hlink>
        <a:srgbClr val="11275D"/>
      </a:hlink>
      <a:folHlink>
        <a:srgbClr val="9F9F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vr_praesentation_ohne_partner.potx" id="{64E92143-B2D5-4879-A39D-9EB282B4CA9C}" vid="{B4BA061A-F0C7-4639-AB8F-D9FFDF7B990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dvr_praesentation_ohne_partner</Template>
  <TotalTime>0</TotalTime>
  <Words>313</Words>
  <Application>Microsoft Macintosh PowerPoint</Application>
  <PresentationFormat>Bildschirmpräsentation (16:9)</PresentationFormat>
  <Paragraphs>75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dvr_praesentation_ohne_partner</vt:lpstr>
      <vt:lpstr>PowerPoint-Präsentation</vt:lpstr>
      <vt:lpstr>Roadmap</vt:lpstr>
      <vt:lpstr>Was heißt schon Risiko?</vt:lpstr>
      <vt:lpstr>Was heißt schon Risiko?</vt:lpstr>
      <vt:lpstr>Was heißt schon Risiko?</vt:lpstr>
      <vt:lpstr>Was heißt schon Risiko?</vt:lpstr>
      <vt:lpstr>Risiken im Straßenverkehr</vt:lpstr>
      <vt:lpstr>Risiken im Straßenverkehr</vt:lpstr>
      <vt:lpstr>Risiken im Straßenverkehr</vt:lpstr>
      <vt:lpstr>Risiken im Straßenverkehr</vt:lpstr>
      <vt:lpstr>Risiken im Straßenverkehr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Menzel</dc:creator>
  <cp:lastModifiedBy>Michael Seifert</cp:lastModifiedBy>
  <cp:revision>158</cp:revision>
  <cp:lastPrinted>2023-11-27T13:44:05Z</cp:lastPrinted>
  <dcterms:created xsi:type="dcterms:W3CDTF">2022-05-16T13:37:15Z</dcterms:created>
  <dcterms:modified xsi:type="dcterms:W3CDTF">2023-11-27T13:44:11Z</dcterms:modified>
</cp:coreProperties>
</file>